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71" r:id="rId4"/>
    <p:sldId id="269" r:id="rId5"/>
    <p:sldId id="281" r:id="rId6"/>
    <p:sldId id="282" r:id="rId7"/>
    <p:sldId id="260" r:id="rId8"/>
    <p:sldId id="259" r:id="rId9"/>
    <p:sldId id="266" r:id="rId10"/>
    <p:sldId id="268" r:id="rId11"/>
    <p:sldId id="267" r:id="rId12"/>
    <p:sldId id="261" r:id="rId13"/>
    <p:sldId id="263" r:id="rId14"/>
    <p:sldId id="272" r:id="rId15"/>
    <p:sldId id="273" r:id="rId16"/>
    <p:sldId id="274" r:id="rId17"/>
    <p:sldId id="275" r:id="rId18"/>
    <p:sldId id="276" r:id="rId19"/>
    <p:sldId id="277" r:id="rId20"/>
    <p:sldId id="278" r:id="rId21"/>
    <p:sldId id="284" r:id="rId22"/>
    <p:sldId id="280" r:id="rId23"/>
    <p:sldId id="283" r:id="rId24"/>
    <p:sldId id="264" r:id="rId25"/>
    <p:sldId id="270" r:id="rId26"/>
  </p:sldIdLst>
  <p:sldSz cx="12192000" cy="6858000"/>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7917E8-F4B9-451E-9F8E-7DBF8269A1F7}">
          <p14:sldIdLst>
            <p14:sldId id="256"/>
            <p14:sldId id="257"/>
            <p14:sldId id="271"/>
            <p14:sldId id="269"/>
            <p14:sldId id="281"/>
            <p14:sldId id="282"/>
            <p14:sldId id="260"/>
            <p14:sldId id="259"/>
            <p14:sldId id="266"/>
            <p14:sldId id="268"/>
            <p14:sldId id="267"/>
            <p14:sldId id="261"/>
            <p14:sldId id="263"/>
            <p14:sldId id="272"/>
            <p14:sldId id="273"/>
            <p14:sldId id="274"/>
            <p14:sldId id="275"/>
            <p14:sldId id="276"/>
            <p14:sldId id="277"/>
            <p14:sldId id="278"/>
            <p14:sldId id="284"/>
            <p14:sldId id="280"/>
            <p14:sldId id="283"/>
            <p14:sldId id="264"/>
            <p14:sldId id="27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5" d="100"/>
          <a:sy n="75" d="100"/>
        </p:scale>
        <p:origin x="49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1" y="0"/>
            <a:ext cx="2921582" cy="495348"/>
          </a:xfrm>
          <a:prstGeom prst="rect">
            <a:avLst/>
          </a:prstGeom>
        </p:spPr>
        <p:txBody>
          <a:bodyPr vert="horz" lIns="91440" tIns="45720" rIns="91440" bIns="45720" rtlCol="0"/>
          <a:lstStyle>
            <a:lvl1pPr algn="r">
              <a:defRPr sz="1200"/>
            </a:lvl1pPr>
          </a:lstStyle>
          <a:p>
            <a:fld id="{80AB9144-FDB2-4E81-9F06-B4576D82B0B4}" type="datetimeFigureOut">
              <a:rPr kumimoji="1" lang="ja-JP" altLang="en-US" smtClean="0"/>
              <a:t>2018/6/28</a:t>
            </a:fld>
            <a:endParaRPr kumimoji="1" lang="ja-JP" altLang="en-US"/>
          </a:p>
        </p:txBody>
      </p:sp>
      <p:sp>
        <p:nvSpPr>
          <p:cNvPr id="4" name="フッター プレースホルダー 3"/>
          <p:cNvSpPr>
            <a:spLocks noGrp="1"/>
          </p:cNvSpPr>
          <p:nvPr>
            <p:ph type="ftr" sz="quarter" idx="2"/>
          </p:nvPr>
        </p:nvSpPr>
        <p:spPr>
          <a:xfrm>
            <a:off x="0" y="9377317"/>
            <a:ext cx="2921582"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1" y="9377317"/>
            <a:ext cx="2921582" cy="495347"/>
          </a:xfrm>
          <a:prstGeom prst="rect">
            <a:avLst/>
          </a:prstGeom>
        </p:spPr>
        <p:txBody>
          <a:bodyPr vert="horz" lIns="91440" tIns="45720" rIns="91440" bIns="45720" rtlCol="0" anchor="b"/>
          <a:lstStyle>
            <a:lvl1pPr algn="r">
              <a:defRPr sz="1200"/>
            </a:lvl1pPr>
          </a:lstStyle>
          <a:p>
            <a:fld id="{6BEEEEAD-A930-419E-B7B4-35BB237FEFF4}" type="slidenum">
              <a:rPr kumimoji="1" lang="ja-JP" altLang="en-US" smtClean="0"/>
              <a:t>‹#›</a:t>
            </a:fld>
            <a:endParaRPr kumimoji="1" lang="ja-JP" altLang="en-US"/>
          </a:p>
        </p:txBody>
      </p:sp>
    </p:spTree>
    <p:extLst>
      <p:ext uri="{BB962C8B-B14F-4D97-AF65-F5344CB8AC3E}">
        <p14:creationId xmlns:p14="http://schemas.microsoft.com/office/powerpoint/2010/main" val="34144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754440C8-FFCE-46F0-AE6F-935763568859}" type="datetimeFigureOut">
              <a:rPr kumimoji="1" lang="ja-JP" altLang="en-US" smtClean="0"/>
              <a:t>2018/6/28</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B2DFBFD9-9A51-4ED0-8DD3-7313280AA467}" type="slidenum">
              <a:rPr kumimoji="1" lang="ja-JP" altLang="en-US" smtClean="0"/>
              <a:t>‹#›</a:t>
            </a:fld>
            <a:endParaRPr kumimoji="1" lang="ja-JP" altLang="en-US"/>
          </a:p>
        </p:txBody>
      </p:sp>
    </p:spTree>
    <p:extLst>
      <p:ext uri="{BB962C8B-B14F-4D97-AF65-F5344CB8AC3E}">
        <p14:creationId xmlns:p14="http://schemas.microsoft.com/office/powerpoint/2010/main" val="1238011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2DFBFD9-9A51-4ED0-8DD3-7313280AA467}" type="slidenum">
              <a:rPr kumimoji="1" lang="ja-JP" altLang="en-US" smtClean="0"/>
              <a:t>1</a:t>
            </a:fld>
            <a:endParaRPr kumimoji="1" lang="ja-JP" altLang="en-US"/>
          </a:p>
        </p:txBody>
      </p:sp>
    </p:spTree>
    <p:extLst>
      <p:ext uri="{BB962C8B-B14F-4D97-AF65-F5344CB8AC3E}">
        <p14:creationId xmlns:p14="http://schemas.microsoft.com/office/powerpoint/2010/main" val="2976015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D8F6F1-AB6A-4C7D-9B58-29C9EDB178AA}" type="datetime1">
              <a:rPr kumimoji="1" lang="ja-JP" altLang="en-US" smtClean="0"/>
              <a:t>2018/6/28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788430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9B550A-AD78-45CC-90A5-DEDD76D5B301}" type="datetime1">
              <a:rPr kumimoji="1" lang="ja-JP" altLang="en-US" smtClean="0"/>
              <a:t>2018/6/28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3499914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CD30C3-4578-40EA-B9BE-84E03EA8DC9D}" type="datetime1">
              <a:rPr kumimoji="1" lang="ja-JP" altLang="en-US" smtClean="0"/>
              <a:t>2018/6/28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146912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69377C-2619-453F-BF5C-5506B9B4BAF7}" type="datetime1">
              <a:rPr kumimoji="1" lang="ja-JP" altLang="en-US" smtClean="0"/>
              <a:t>2018/6/28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205628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2E9864F-B465-4DDF-BA6B-68C6CD137CD8}" type="datetime1">
              <a:rPr kumimoji="1" lang="ja-JP" altLang="en-US" smtClean="0"/>
              <a:t>2018/6/28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3260822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52AC336-FF37-4D3D-A2AE-B71CDBD98081}" type="datetime1">
              <a:rPr kumimoji="1" lang="ja-JP" altLang="en-US" smtClean="0"/>
              <a:t>2018/6/28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185754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A17969B-7B47-4682-8A85-001A52016610}" type="datetime1">
              <a:rPr kumimoji="1" lang="ja-JP" altLang="en-US" smtClean="0"/>
              <a:t>2018/6/28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352905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0685470-B5BB-4B3C-B62C-BC497AAE4666}" type="datetime1">
              <a:rPr kumimoji="1" lang="ja-JP" altLang="en-US" smtClean="0"/>
              <a:t>2018/6/28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32463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529BFEF-7067-4060-9798-AE7AB4553BD9}" type="datetime1">
              <a:rPr kumimoji="1" lang="ja-JP" altLang="en-US" smtClean="0"/>
              <a:t>2018/6/28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316982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F9DE4E2-69A7-4C2D-836B-0B9DDC565340}" type="datetime1">
              <a:rPr kumimoji="1" lang="ja-JP" altLang="en-US" smtClean="0"/>
              <a:t>2018/6/28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417070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E50114-8649-4B7C-9BD1-E8E494B33F12}" type="datetime1">
              <a:rPr kumimoji="1" lang="ja-JP" altLang="en-US" smtClean="0"/>
              <a:t>2018/6/28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136243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8FC6C-F3D8-428C-9F85-2920B7F46E96}" type="datetime1">
              <a:rPr kumimoji="1" lang="ja-JP" altLang="en-US" smtClean="0"/>
              <a:t>2018/6/28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06F6F-DB87-47E3-8053-E0F073396F1C}" type="slidenum">
              <a:rPr kumimoji="1" lang="ja-JP" altLang="en-US" smtClean="0"/>
              <a:t>‹#›</a:t>
            </a:fld>
            <a:endParaRPr kumimoji="1" lang="ja-JP" altLang="en-US"/>
          </a:p>
        </p:txBody>
      </p:sp>
    </p:spTree>
    <p:extLst>
      <p:ext uri="{BB962C8B-B14F-4D97-AF65-F5344CB8AC3E}">
        <p14:creationId xmlns:p14="http://schemas.microsoft.com/office/powerpoint/2010/main" val="214929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__.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0834" y="354468"/>
            <a:ext cx="9808029" cy="1354590"/>
          </a:xfrm>
        </p:spPr>
        <p:txBody>
          <a:bodyPr>
            <a:normAutofit fontScale="90000"/>
          </a:bodyPr>
          <a:lstStyle/>
          <a:p>
            <a:r>
              <a:rPr lang="ja-JP" altLang="en-US" sz="5300" dirty="0" smtClean="0"/>
              <a:t>独立財政機関（</a:t>
            </a:r>
            <a:r>
              <a:rPr lang="en-US" altLang="ja-JP" sz="5300" dirty="0" smtClean="0"/>
              <a:t>IFI</a:t>
            </a:r>
            <a:r>
              <a:rPr lang="ja-JP" altLang="en-US" sz="5300" dirty="0" smtClean="0"/>
              <a:t>）の国会付置提案：</a:t>
            </a:r>
            <a:r>
              <a:rPr lang="en-US" altLang="ja-JP" sz="5300" dirty="0" smtClean="0"/>
              <a:t/>
            </a:r>
            <a:br>
              <a:rPr lang="en-US" altLang="ja-JP" sz="5300" dirty="0" smtClean="0"/>
            </a:br>
            <a:r>
              <a:rPr lang="ja-JP" altLang="en-US" sz="3600" dirty="0" smtClean="0"/>
              <a:t>日本の赤字財政問題の解決のために</a:t>
            </a:r>
            <a:r>
              <a:rPr lang="en-US" altLang="ja-JP" sz="3600" dirty="0" smtClean="0"/>
              <a:t/>
            </a:r>
            <a:br>
              <a:rPr lang="en-US" altLang="ja-JP" sz="3600" dirty="0" smtClean="0"/>
            </a:br>
            <a:r>
              <a:rPr lang="ja-JP" altLang="en-US" sz="2400" b="1" dirty="0" smtClean="0">
                <a:latin typeface="+mj-ea"/>
              </a:rPr>
              <a:t>（</a:t>
            </a:r>
            <a:r>
              <a:rPr lang="ja-JP" altLang="en-US" sz="2400" b="1" dirty="0">
                <a:latin typeface="+mj-ea"/>
              </a:rPr>
              <a:t>注）　</a:t>
            </a:r>
            <a:r>
              <a:rPr lang="en-US" altLang="ja-JP" sz="2400" b="1" dirty="0" smtClean="0">
                <a:latin typeface="+mj-ea"/>
              </a:rPr>
              <a:t>IFI </a:t>
            </a:r>
            <a:r>
              <a:rPr lang="en-US" altLang="ja-JP" sz="2400" b="1" dirty="0">
                <a:latin typeface="+mj-ea"/>
              </a:rPr>
              <a:t>≡Independent Fiscal </a:t>
            </a:r>
            <a:r>
              <a:rPr lang="en-US" altLang="ja-JP" sz="2400" b="1" dirty="0" smtClean="0">
                <a:latin typeface="+mj-ea"/>
              </a:rPr>
              <a:t>Institution</a:t>
            </a:r>
            <a:endParaRPr kumimoji="1" lang="ja-JP" altLang="en-US" sz="3100" dirty="0"/>
          </a:p>
        </p:txBody>
      </p:sp>
      <p:sp>
        <p:nvSpPr>
          <p:cNvPr id="3" name="サブタイトル 2"/>
          <p:cNvSpPr>
            <a:spLocks noGrp="1"/>
          </p:cNvSpPr>
          <p:nvPr>
            <p:ph type="subTitle" idx="1"/>
          </p:nvPr>
        </p:nvSpPr>
        <p:spPr>
          <a:xfrm>
            <a:off x="963111" y="1757590"/>
            <a:ext cx="10711679" cy="4598760"/>
          </a:xfrm>
        </p:spPr>
        <p:txBody>
          <a:bodyPr numCol="2">
            <a:normAutofit fontScale="92500" lnSpcReduction="20000"/>
          </a:bodyPr>
          <a:lstStyle/>
          <a:p>
            <a:pPr algn="l"/>
            <a:endParaRPr lang="en-US" altLang="ja-JP" b="1" dirty="0" smtClean="0">
              <a:latin typeface="+mj-ea"/>
            </a:endParaRPr>
          </a:p>
          <a:p>
            <a:pPr algn="l"/>
            <a:r>
              <a:rPr lang="ja-JP" altLang="en-US" b="1" dirty="0" smtClean="0">
                <a:latin typeface="+mj-ea"/>
              </a:rPr>
              <a:t>提案第</a:t>
            </a:r>
            <a:r>
              <a:rPr lang="en-US" altLang="ja-JP" b="1" dirty="0" smtClean="0">
                <a:latin typeface="+mj-ea"/>
              </a:rPr>
              <a:t>6</a:t>
            </a:r>
            <a:r>
              <a:rPr lang="ja-JP" altLang="en-US" b="1" dirty="0" smtClean="0">
                <a:latin typeface="+mj-ea"/>
              </a:rPr>
              <a:t>版（２０１８年６月１３日）</a:t>
            </a:r>
            <a:endParaRPr lang="en-US" altLang="ja-JP" b="1" dirty="0">
              <a:latin typeface="+mj-ea"/>
            </a:endParaRPr>
          </a:p>
          <a:p>
            <a:pPr algn="l"/>
            <a:endParaRPr lang="en-US" altLang="ja-JP" b="1" dirty="0" smtClean="0">
              <a:latin typeface="+mj-ea"/>
            </a:endParaRPr>
          </a:p>
          <a:p>
            <a:pPr algn="l"/>
            <a:endParaRPr lang="en-US" altLang="ja-JP" b="1" dirty="0">
              <a:latin typeface="+mj-ea"/>
            </a:endParaRPr>
          </a:p>
          <a:p>
            <a:pPr algn="l"/>
            <a:endParaRPr lang="en-US" altLang="ja-JP" b="1" dirty="0" smtClean="0">
              <a:latin typeface="+mj-ea"/>
            </a:endParaRPr>
          </a:p>
          <a:p>
            <a:pPr algn="l"/>
            <a:endParaRPr lang="en-US" altLang="ja-JP" b="1" dirty="0" smtClean="0">
              <a:latin typeface="+mj-ea"/>
            </a:endParaRPr>
          </a:p>
          <a:p>
            <a:pPr algn="l"/>
            <a:endParaRPr lang="en-US" altLang="ja-JP" b="1" dirty="0" smtClean="0">
              <a:latin typeface="+mj-ea"/>
            </a:endParaRPr>
          </a:p>
          <a:p>
            <a:pPr algn="l"/>
            <a:r>
              <a:rPr lang="ja-JP" altLang="en-US" b="1" dirty="0" smtClean="0">
                <a:latin typeface="+mj-ea"/>
              </a:rPr>
              <a:t>「</a:t>
            </a:r>
            <a:r>
              <a:rPr lang="ja-JP" altLang="en-US" b="1" dirty="0">
                <a:latin typeface="+mj-ea"/>
              </a:rPr>
              <a:t>立法府の分析評価機能</a:t>
            </a:r>
            <a:r>
              <a:rPr lang="ja-JP" altLang="en-US" b="1" dirty="0" smtClean="0">
                <a:latin typeface="+mj-ea"/>
              </a:rPr>
              <a:t>強化</a:t>
            </a:r>
            <a:endParaRPr lang="en-US" altLang="ja-JP" b="1" dirty="0" smtClean="0">
              <a:latin typeface="+mj-ea"/>
            </a:endParaRPr>
          </a:p>
          <a:p>
            <a:pPr algn="l"/>
            <a:r>
              <a:rPr lang="ja-JP" altLang="en-US" b="1" dirty="0" smtClean="0">
                <a:latin typeface="+mj-ea"/>
              </a:rPr>
              <a:t>に関する</a:t>
            </a:r>
            <a:r>
              <a:rPr lang="ja-JP" altLang="en-US" b="1" dirty="0">
                <a:latin typeface="+mj-ea"/>
              </a:rPr>
              <a:t>分科会</a:t>
            </a:r>
            <a:r>
              <a:rPr lang="ja-JP" altLang="en-US" b="1" dirty="0" smtClean="0">
                <a:latin typeface="+mj-ea"/>
              </a:rPr>
              <a:t>」日本評価学会</a:t>
            </a:r>
            <a:endParaRPr lang="en-US" altLang="ja-JP" b="1" dirty="0" smtClean="0">
              <a:latin typeface="+mj-ea"/>
            </a:endParaRPr>
          </a:p>
          <a:p>
            <a:pPr algn="l"/>
            <a:r>
              <a:rPr lang="ja-JP" altLang="en-US" b="1" dirty="0" smtClean="0">
                <a:latin typeface="+mj-ea"/>
              </a:rPr>
              <a:t>座長</a:t>
            </a:r>
            <a:r>
              <a:rPr lang="ja-JP" altLang="en-US" b="1" dirty="0">
                <a:latin typeface="+mj-ea"/>
              </a:rPr>
              <a:t>：廣野良</a:t>
            </a:r>
            <a:r>
              <a:rPr lang="ja-JP" altLang="en-US" b="1" dirty="0" smtClean="0">
                <a:latin typeface="+mj-ea"/>
              </a:rPr>
              <a:t>吉</a:t>
            </a:r>
            <a:r>
              <a:rPr lang="ja-JP" altLang="en-US" b="1" dirty="0">
                <a:latin typeface="+mj-ea"/>
              </a:rPr>
              <a:t>、</a:t>
            </a:r>
          </a:p>
          <a:p>
            <a:pPr algn="l"/>
            <a:r>
              <a:rPr lang="ja-JP" altLang="en-US" b="1" dirty="0" smtClean="0">
                <a:latin typeface="+mj-ea"/>
              </a:rPr>
              <a:t>副座長：上野宏</a:t>
            </a:r>
            <a:endParaRPr lang="en-US" altLang="ja-JP" b="1" dirty="0">
              <a:latin typeface="+mj-ea"/>
            </a:endParaRPr>
          </a:p>
          <a:p>
            <a:pPr algn="l"/>
            <a:endParaRPr kumimoji="1" lang="en-US" altLang="ja-JP" b="1" dirty="0" smtClean="0">
              <a:latin typeface="+mj-ea"/>
              <a:ea typeface="+mj-ea"/>
            </a:endParaRPr>
          </a:p>
          <a:p>
            <a:pPr algn="l"/>
            <a:r>
              <a:rPr kumimoji="1" lang="ja-JP" altLang="en-US" sz="1900" b="1" dirty="0" smtClean="0">
                <a:latin typeface="+mj-ea"/>
                <a:ea typeface="+mj-ea"/>
              </a:rPr>
              <a:t>　　　　　　　　　　　　　目次</a:t>
            </a:r>
            <a:endParaRPr kumimoji="1" lang="en-US" altLang="ja-JP" sz="1900" b="1" dirty="0" smtClean="0">
              <a:latin typeface="+mj-ea"/>
              <a:ea typeface="+mj-ea"/>
            </a:endParaRPr>
          </a:p>
          <a:p>
            <a:pPr algn="l"/>
            <a:r>
              <a:rPr kumimoji="1" lang="en-US" altLang="ja-JP" sz="1900" b="1" dirty="0" smtClean="0">
                <a:latin typeface="+mj-ea"/>
                <a:ea typeface="+mj-ea"/>
              </a:rPr>
              <a:t>A.</a:t>
            </a:r>
            <a:r>
              <a:rPr kumimoji="1" lang="ja-JP" altLang="en-US" sz="1900" b="1" dirty="0" smtClean="0">
                <a:latin typeface="+mj-ea"/>
                <a:ea typeface="+mj-ea"/>
              </a:rPr>
              <a:t>日本の国家財政問題とその原因、そして</a:t>
            </a:r>
            <a:r>
              <a:rPr kumimoji="1" lang="en-US" altLang="ja-JP" sz="1900" b="1" dirty="0" smtClean="0">
                <a:latin typeface="+mj-ea"/>
                <a:ea typeface="+mj-ea"/>
              </a:rPr>
              <a:t>IFI</a:t>
            </a:r>
            <a:r>
              <a:rPr kumimoji="1" lang="ja-JP" altLang="en-US" sz="1900" b="1" dirty="0" smtClean="0">
                <a:latin typeface="+mj-ea"/>
                <a:ea typeface="+mj-ea"/>
              </a:rPr>
              <a:t>の必要性</a:t>
            </a:r>
            <a:endParaRPr kumimoji="1" lang="en-US" altLang="ja-JP" sz="1900" b="1" dirty="0" smtClean="0">
              <a:latin typeface="+mj-ea"/>
              <a:ea typeface="+mj-ea"/>
            </a:endParaRPr>
          </a:p>
          <a:p>
            <a:pPr algn="l"/>
            <a:r>
              <a:rPr lang="en-US" altLang="ja-JP" sz="1900" b="1" dirty="0">
                <a:latin typeface="+mj-ea"/>
              </a:rPr>
              <a:t>B</a:t>
            </a:r>
            <a:r>
              <a:rPr lang="en-US" altLang="ja-JP" sz="1900" b="1" dirty="0" smtClean="0">
                <a:latin typeface="+mj-ea"/>
              </a:rPr>
              <a:t>.</a:t>
            </a:r>
            <a:r>
              <a:rPr lang="ja-JP" altLang="en-US" sz="1900" b="1" dirty="0">
                <a:latin typeface="+mj-ea"/>
              </a:rPr>
              <a:t>なぜ国会に付置するのか？</a:t>
            </a:r>
            <a:endParaRPr lang="en-US" altLang="ja-JP" sz="1900" b="1" dirty="0">
              <a:latin typeface="+mj-ea"/>
            </a:endParaRPr>
          </a:p>
          <a:p>
            <a:pPr algn="l"/>
            <a:r>
              <a:rPr lang="en-US" altLang="ja-JP" sz="1900" b="1" dirty="0">
                <a:latin typeface="+mj-ea"/>
                <a:ea typeface="+mj-ea"/>
              </a:rPr>
              <a:t>C</a:t>
            </a:r>
            <a:r>
              <a:rPr lang="en-US" altLang="ja-JP" sz="1900" b="1" dirty="0" smtClean="0">
                <a:latin typeface="+mj-ea"/>
                <a:ea typeface="+mj-ea"/>
              </a:rPr>
              <a:t>.</a:t>
            </a:r>
            <a:r>
              <a:rPr lang="ja-JP" altLang="en-US" sz="1900" b="1" dirty="0">
                <a:latin typeface="+mj-ea"/>
                <a:ea typeface="+mj-ea"/>
              </a:rPr>
              <a:t>独立財政機関</a:t>
            </a:r>
            <a:r>
              <a:rPr lang="en-US" altLang="ja-JP" sz="1900" b="1" dirty="0">
                <a:latin typeface="+mj-ea"/>
                <a:ea typeface="+mj-ea"/>
              </a:rPr>
              <a:t>(IFI)</a:t>
            </a:r>
            <a:r>
              <a:rPr lang="ja-JP" altLang="en-US" sz="1900" b="1" dirty="0" smtClean="0">
                <a:latin typeface="+mj-ea"/>
                <a:ea typeface="+mj-ea"/>
              </a:rPr>
              <a:t>の目的と機能</a:t>
            </a:r>
            <a:endParaRPr lang="en-US" altLang="ja-JP" sz="1900" b="1" dirty="0">
              <a:latin typeface="+mj-ea"/>
              <a:ea typeface="+mj-ea"/>
            </a:endParaRPr>
          </a:p>
          <a:p>
            <a:pPr algn="l"/>
            <a:r>
              <a:rPr lang="en-US" altLang="ja-JP" sz="1900" b="1" dirty="0" smtClean="0">
                <a:latin typeface="+mj-ea"/>
                <a:ea typeface="+mj-ea"/>
              </a:rPr>
              <a:t>D</a:t>
            </a:r>
            <a:r>
              <a:rPr kumimoji="1" lang="en-US" altLang="ja-JP" sz="1900" b="1" dirty="0" smtClean="0">
                <a:latin typeface="+mj-ea"/>
                <a:ea typeface="+mj-ea"/>
              </a:rPr>
              <a:t>.</a:t>
            </a:r>
            <a:r>
              <a:rPr lang="en-US" altLang="ja-JP" sz="1900" b="1" dirty="0" smtClean="0">
                <a:latin typeface="+mj-ea"/>
              </a:rPr>
              <a:t>IF</a:t>
            </a:r>
            <a:r>
              <a:rPr lang="en-US" altLang="ja-JP" sz="1900" b="1" dirty="0">
                <a:latin typeface="+mj-ea"/>
              </a:rPr>
              <a:t>I</a:t>
            </a:r>
            <a:r>
              <a:rPr lang="ja-JP" altLang="en-US" sz="1900" b="1" dirty="0" smtClean="0">
                <a:latin typeface="+mj-ea"/>
              </a:rPr>
              <a:t>の活動内容</a:t>
            </a:r>
            <a:endParaRPr lang="en-US" altLang="ja-JP" sz="1900" b="1" dirty="0" smtClean="0">
              <a:latin typeface="+mj-ea"/>
            </a:endParaRPr>
          </a:p>
          <a:p>
            <a:pPr algn="l"/>
            <a:r>
              <a:rPr lang="en-US" altLang="ja-JP" sz="1900" b="1" dirty="0">
                <a:latin typeface="+mj-ea"/>
                <a:ea typeface="+mj-ea"/>
              </a:rPr>
              <a:t>E</a:t>
            </a:r>
            <a:r>
              <a:rPr kumimoji="1" lang="en-US" altLang="ja-JP" sz="1900" b="1" dirty="0" smtClean="0">
                <a:latin typeface="+mj-ea"/>
                <a:ea typeface="+mj-ea"/>
              </a:rPr>
              <a:t>.</a:t>
            </a:r>
            <a:r>
              <a:rPr kumimoji="1" lang="ja-JP" altLang="en-US" sz="1900" b="1" dirty="0" smtClean="0">
                <a:latin typeface="+mj-ea"/>
                <a:ea typeface="+mj-ea"/>
              </a:rPr>
              <a:t>既設の</a:t>
            </a:r>
            <a:r>
              <a:rPr kumimoji="1" lang="en-US" altLang="ja-JP" sz="1900" b="1" dirty="0" smtClean="0">
                <a:latin typeface="+mj-ea"/>
                <a:ea typeface="+mj-ea"/>
              </a:rPr>
              <a:t>IFI</a:t>
            </a:r>
            <a:r>
              <a:rPr kumimoji="1" lang="ja-JP" altLang="en-US" sz="1900" b="1" dirty="0" smtClean="0">
                <a:latin typeface="+mj-ea"/>
                <a:ea typeface="+mj-ea"/>
              </a:rPr>
              <a:t>の事例</a:t>
            </a:r>
            <a:endParaRPr kumimoji="1" lang="en-US" altLang="ja-JP" sz="1900" b="1" dirty="0" smtClean="0">
              <a:latin typeface="+mj-ea"/>
              <a:ea typeface="+mj-ea"/>
            </a:endParaRPr>
          </a:p>
          <a:p>
            <a:pPr algn="l"/>
            <a:r>
              <a:rPr lang="en-US" altLang="ja-JP" sz="1900" b="1" dirty="0">
                <a:latin typeface="+mj-ea"/>
                <a:ea typeface="+mj-ea"/>
              </a:rPr>
              <a:t>F</a:t>
            </a:r>
            <a:r>
              <a:rPr lang="en-US" altLang="ja-JP" sz="1900" b="1" dirty="0" smtClean="0">
                <a:latin typeface="+mj-ea"/>
                <a:ea typeface="+mj-ea"/>
              </a:rPr>
              <a:t>.</a:t>
            </a:r>
            <a:r>
              <a:rPr lang="ja-JP" altLang="en-US" sz="1900" b="1" dirty="0" smtClean="0">
                <a:latin typeface="+mj-ea"/>
                <a:ea typeface="+mj-ea"/>
              </a:rPr>
              <a:t>代表例：米国の議会予算局（</a:t>
            </a:r>
            <a:r>
              <a:rPr lang="en-US" altLang="ja-JP" sz="1900" b="1" dirty="0" smtClean="0">
                <a:latin typeface="+mj-ea"/>
                <a:ea typeface="+mj-ea"/>
              </a:rPr>
              <a:t>CBO</a:t>
            </a:r>
            <a:r>
              <a:rPr lang="ja-JP" altLang="en-US" sz="1900" b="1" dirty="0" smtClean="0">
                <a:latin typeface="+mj-ea"/>
                <a:ea typeface="+mj-ea"/>
              </a:rPr>
              <a:t>）</a:t>
            </a:r>
            <a:endParaRPr lang="en-US" altLang="ja-JP" sz="1900" b="1" dirty="0" smtClean="0">
              <a:latin typeface="+mj-ea"/>
              <a:ea typeface="+mj-ea"/>
            </a:endParaRPr>
          </a:p>
          <a:p>
            <a:pPr algn="l"/>
            <a:r>
              <a:rPr lang="en-US" altLang="ja-JP" sz="1900" b="1" dirty="0">
                <a:latin typeface="+mj-ea"/>
                <a:ea typeface="+mj-ea"/>
              </a:rPr>
              <a:t>G</a:t>
            </a:r>
            <a:r>
              <a:rPr lang="en-US" altLang="ja-JP" sz="1900" b="1" dirty="0" smtClean="0">
                <a:latin typeface="+mj-ea"/>
                <a:ea typeface="+mj-ea"/>
              </a:rPr>
              <a:t>.</a:t>
            </a:r>
            <a:r>
              <a:rPr lang="ja-JP" altLang="en-US" sz="1900" b="1" dirty="0" smtClean="0">
                <a:latin typeface="+mj-ea"/>
                <a:ea typeface="+mj-ea"/>
              </a:rPr>
              <a:t>分科会の</a:t>
            </a:r>
            <a:r>
              <a:rPr lang="en-US" altLang="ja-JP" sz="1900" b="1" dirty="0" smtClean="0">
                <a:latin typeface="+mj-ea"/>
                <a:ea typeface="+mj-ea"/>
              </a:rPr>
              <a:t>IFI</a:t>
            </a:r>
            <a:r>
              <a:rPr lang="ja-JP" altLang="en-US" sz="1900" b="1" dirty="0" smtClean="0">
                <a:latin typeface="+mj-ea"/>
                <a:ea typeface="+mj-ea"/>
              </a:rPr>
              <a:t>提言案：</a:t>
            </a:r>
            <a:r>
              <a:rPr lang="ja-JP" altLang="en-US" sz="1900" b="1" dirty="0">
                <a:latin typeface="+mj-ea"/>
                <a:ea typeface="+mj-ea"/>
              </a:rPr>
              <a:t>議論</a:t>
            </a:r>
            <a:r>
              <a:rPr lang="ja-JP" altLang="en-US" sz="1900" b="1" dirty="0" smtClean="0">
                <a:latin typeface="+mj-ea"/>
                <a:ea typeface="+mj-ea"/>
              </a:rPr>
              <a:t>のための叩き台</a:t>
            </a:r>
            <a:endParaRPr lang="en-US" altLang="ja-JP" sz="1900" b="1" dirty="0" smtClean="0">
              <a:latin typeface="+mj-ea"/>
              <a:ea typeface="+mj-ea"/>
            </a:endParaRPr>
          </a:p>
          <a:p>
            <a:pPr algn="l"/>
            <a:r>
              <a:rPr lang="en-US" altLang="ja-JP" sz="1900" b="1" dirty="0">
                <a:latin typeface="+mj-ea"/>
                <a:ea typeface="+mj-ea"/>
              </a:rPr>
              <a:t>H</a:t>
            </a:r>
            <a:r>
              <a:rPr kumimoji="1" lang="en-US" altLang="ja-JP" sz="1900" b="1" dirty="0" smtClean="0">
                <a:latin typeface="+mj-ea"/>
                <a:ea typeface="+mj-ea"/>
              </a:rPr>
              <a:t>. IFI</a:t>
            </a:r>
            <a:r>
              <a:rPr kumimoji="1" lang="ja-JP" altLang="en-US" sz="1900" b="1" dirty="0" smtClean="0">
                <a:latin typeface="+mj-ea"/>
                <a:ea typeface="+mj-ea"/>
              </a:rPr>
              <a:t>と、関連</a:t>
            </a:r>
            <a:r>
              <a:rPr lang="ja-JP" altLang="en-US" sz="1900" b="1" dirty="0" smtClean="0">
                <a:latin typeface="+mj-ea"/>
                <a:ea typeface="+mj-ea"/>
              </a:rPr>
              <a:t>する会計検査院</a:t>
            </a:r>
            <a:r>
              <a:rPr kumimoji="1" lang="ja-JP" altLang="en-US" sz="1900" b="1" dirty="0" smtClean="0">
                <a:latin typeface="+mj-ea"/>
                <a:ea typeface="+mj-ea"/>
              </a:rPr>
              <a:t>との関係</a:t>
            </a:r>
            <a:endParaRPr kumimoji="1" lang="en-US" altLang="ja-JP" sz="1900" b="1" dirty="0" smtClean="0">
              <a:latin typeface="+mj-ea"/>
              <a:ea typeface="+mj-ea"/>
            </a:endParaRPr>
          </a:p>
          <a:p>
            <a:pPr algn="l"/>
            <a:r>
              <a:rPr lang="en-US" altLang="ja-JP" sz="1900" b="1" dirty="0">
                <a:latin typeface="+mj-ea"/>
                <a:ea typeface="+mj-ea"/>
              </a:rPr>
              <a:t>I</a:t>
            </a:r>
            <a:r>
              <a:rPr lang="en-US" altLang="ja-JP" sz="1900" b="1" dirty="0" smtClean="0">
                <a:latin typeface="+mj-ea"/>
                <a:ea typeface="+mj-ea"/>
              </a:rPr>
              <a:t>.  IFI</a:t>
            </a:r>
            <a:r>
              <a:rPr lang="ja-JP" altLang="en-US" sz="1900" b="1" dirty="0" smtClean="0">
                <a:latin typeface="+mj-ea"/>
                <a:ea typeface="+mj-ea"/>
              </a:rPr>
              <a:t>と、評価法</a:t>
            </a:r>
            <a:r>
              <a:rPr lang="en-US" altLang="ja-JP" sz="1900" b="1" dirty="0" smtClean="0">
                <a:latin typeface="+mj-ea"/>
                <a:ea typeface="+mj-ea"/>
              </a:rPr>
              <a:t>(2001)</a:t>
            </a:r>
            <a:r>
              <a:rPr lang="ja-JP" altLang="en-US" sz="1900" b="1" dirty="0" smtClean="0">
                <a:latin typeface="+mj-ea"/>
                <a:ea typeface="+mj-ea"/>
              </a:rPr>
              <a:t>による政策事後評価との関係</a:t>
            </a:r>
            <a:endParaRPr lang="en-US" altLang="ja-JP" sz="1900" b="1" dirty="0" smtClean="0">
              <a:latin typeface="+mj-ea"/>
              <a:ea typeface="+mj-ea"/>
            </a:endParaRPr>
          </a:p>
          <a:p>
            <a:pPr algn="l"/>
            <a:r>
              <a:rPr lang="en-US" altLang="ja-JP" sz="1900" b="1" dirty="0">
                <a:latin typeface="+mj-ea"/>
                <a:ea typeface="+mj-ea"/>
              </a:rPr>
              <a:t>J</a:t>
            </a:r>
            <a:r>
              <a:rPr lang="en-US" altLang="ja-JP" sz="1900" b="1" dirty="0" smtClean="0">
                <a:latin typeface="+mj-ea"/>
                <a:ea typeface="+mj-ea"/>
              </a:rPr>
              <a:t>. IFI</a:t>
            </a:r>
            <a:r>
              <a:rPr lang="ja-JP" altLang="en-US" sz="1900" b="1" dirty="0" smtClean="0">
                <a:latin typeface="+mj-ea"/>
                <a:ea typeface="+mj-ea"/>
              </a:rPr>
              <a:t>と、衆・参議院の行政監視委員会との関係</a:t>
            </a:r>
            <a:endParaRPr lang="en-US" altLang="ja-JP" sz="1900" b="1" dirty="0" smtClean="0">
              <a:latin typeface="+mj-ea"/>
              <a:ea typeface="+mj-ea"/>
            </a:endParaRPr>
          </a:p>
          <a:p>
            <a:pPr algn="l"/>
            <a:r>
              <a:rPr lang="en-US" altLang="ja-JP" sz="1900" b="1" dirty="0">
                <a:latin typeface="+mj-ea"/>
                <a:ea typeface="+mj-ea"/>
              </a:rPr>
              <a:t>K</a:t>
            </a:r>
            <a:r>
              <a:rPr lang="en-US" altLang="ja-JP" sz="1900" b="1" dirty="0" smtClean="0">
                <a:latin typeface="+mj-ea"/>
                <a:ea typeface="+mj-ea"/>
              </a:rPr>
              <a:t>.</a:t>
            </a:r>
            <a:r>
              <a:rPr lang="ja-JP" altLang="en-US" sz="1900" b="1" dirty="0" smtClean="0">
                <a:latin typeface="+mj-ea"/>
                <a:ea typeface="+mj-ea"/>
              </a:rPr>
              <a:t>　期待できる成果</a:t>
            </a:r>
            <a:endParaRPr lang="en-US" altLang="ja-JP" sz="1900" b="1" dirty="0" smtClean="0">
              <a:latin typeface="+mj-ea"/>
              <a:ea typeface="+mj-ea"/>
            </a:endParaRPr>
          </a:p>
          <a:p>
            <a:pPr algn="l"/>
            <a:r>
              <a:rPr lang="ja-JP" altLang="en-US" sz="1900" b="1" dirty="0" smtClean="0">
                <a:latin typeface="+mj-ea"/>
                <a:ea typeface="+mj-ea"/>
              </a:rPr>
              <a:t>　　　　　　　　　　　（参考文献リスト）</a:t>
            </a:r>
            <a:endParaRPr kumimoji="1" lang="en-US" altLang="ja-JP" sz="1900" b="1" dirty="0" smtClean="0">
              <a:latin typeface="+mj-ea"/>
              <a:ea typeface="+mj-ea"/>
            </a:endParaRPr>
          </a:p>
        </p:txBody>
      </p:sp>
      <p:sp>
        <p:nvSpPr>
          <p:cNvPr id="4" name="正方形/長方形 3"/>
          <p:cNvSpPr/>
          <p:nvPr/>
        </p:nvSpPr>
        <p:spPr>
          <a:xfrm>
            <a:off x="1262468" y="229736"/>
            <a:ext cx="10112966" cy="14031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solidFill>
                  <a:schemeClr val="tx1"/>
                </a:solidFill>
              </a:rPr>
              <a:t>1</a:t>
            </a:fld>
            <a:endParaRPr kumimoji="1" lang="ja-JP" altLang="en-US">
              <a:solidFill>
                <a:schemeClr val="tx1"/>
              </a:solidFill>
            </a:endParaRPr>
          </a:p>
        </p:txBody>
      </p:sp>
    </p:spTree>
    <p:extLst>
      <p:ext uri="{BB962C8B-B14F-4D97-AF65-F5344CB8AC3E}">
        <p14:creationId xmlns:p14="http://schemas.microsoft.com/office/powerpoint/2010/main" val="1035971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05732"/>
          </a:xfrm>
        </p:spPr>
        <p:style>
          <a:lnRef idx="2">
            <a:schemeClr val="dk1"/>
          </a:lnRef>
          <a:fillRef idx="1">
            <a:schemeClr val="lt1"/>
          </a:fillRef>
          <a:effectRef idx="0">
            <a:schemeClr val="dk1"/>
          </a:effectRef>
          <a:fontRef idx="minor">
            <a:schemeClr val="dk1"/>
          </a:fontRef>
        </p:style>
        <p:txBody>
          <a:bodyPr>
            <a:normAutofit fontScale="90000"/>
          </a:bodyPr>
          <a:lstStyle/>
          <a:p>
            <a:pPr algn="ctr"/>
            <a:r>
              <a:rPr lang="en-US" altLang="ja-JP" sz="5400" dirty="0">
                <a:solidFill>
                  <a:schemeClr val="tx1"/>
                </a:solidFill>
              </a:rPr>
              <a:t>D</a:t>
            </a:r>
            <a:r>
              <a:rPr kumimoji="1" lang="en-US" altLang="ja-JP" sz="5400" dirty="0" smtClean="0">
                <a:solidFill>
                  <a:schemeClr val="tx1"/>
                </a:solidFill>
              </a:rPr>
              <a:t>. IFI</a:t>
            </a:r>
            <a:r>
              <a:rPr kumimoji="1" lang="ja-JP" altLang="en-US" dirty="0" smtClean="0">
                <a:solidFill>
                  <a:schemeClr val="tx1"/>
                </a:solidFill>
              </a:rPr>
              <a:t>の活動内容　（</a:t>
            </a:r>
            <a:r>
              <a:rPr kumimoji="1" lang="en-US" altLang="ja-JP" dirty="0" smtClean="0">
                <a:solidFill>
                  <a:schemeClr val="tx1"/>
                </a:solidFill>
              </a:rPr>
              <a:t>2</a:t>
            </a:r>
            <a:r>
              <a:rPr kumimoji="1" lang="ja-JP" altLang="en-US" dirty="0" smtClean="0">
                <a:solidFill>
                  <a:schemeClr val="tx1"/>
                </a:solidFill>
              </a:rPr>
              <a:t>）</a:t>
            </a:r>
            <a:endParaRPr kumimoji="1" lang="ja-JP" altLang="en-US" dirty="0">
              <a:solidFill>
                <a:schemeClr val="tx1"/>
              </a:solidFill>
            </a:endParaRPr>
          </a:p>
        </p:txBody>
      </p:sp>
      <p:sp>
        <p:nvSpPr>
          <p:cNvPr id="3" name="コンテンツ プレースホルダー 2"/>
          <p:cNvSpPr>
            <a:spLocks noGrp="1"/>
          </p:cNvSpPr>
          <p:nvPr>
            <p:ph idx="1"/>
          </p:nvPr>
        </p:nvSpPr>
        <p:spPr>
          <a:xfrm>
            <a:off x="957943" y="1186542"/>
            <a:ext cx="10515600" cy="5268687"/>
          </a:xfrm>
        </p:spPr>
        <p:txBody>
          <a:bodyPr>
            <a:normAutofit fontScale="77500" lnSpcReduction="20000"/>
          </a:bodyPr>
          <a:lstStyle/>
          <a:p>
            <a:pPr marL="0" indent="0">
              <a:buNone/>
            </a:pPr>
            <a:r>
              <a:rPr lang="ja-JP" altLang="en-US" dirty="0" smtClean="0"/>
              <a:t>②以上を諸報告書として作成し、国会予算委員会が予算審議を開始する前に、国</a:t>
            </a:r>
            <a:endParaRPr lang="en-US" altLang="ja-JP" dirty="0" smtClean="0"/>
          </a:p>
          <a:p>
            <a:pPr marL="0" indent="0">
              <a:buNone/>
            </a:pPr>
            <a:r>
              <a:rPr lang="ja-JP" altLang="en-US" dirty="0"/>
              <a:t>　</a:t>
            </a:r>
            <a:r>
              <a:rPr lang="ja-JP" altLang="en-US" dirty="0" smtClean="0"/>
              <a:t>会議員全員へ配布し、審議を支援する。要請があれば、議員へ説明する。</a:t>
            </a:r>
            <a:endParaRPr lang="en-US" altLang="ja-JP" dirty="0" smtClean="0"/>
          </a:p>
          <a:p>
            <a:pPr marL="0" indent="0">
              <a:buNone/>
            </a:pPr>
            <a:r>
              <a:rPr lang="ja-JP" altLang="en-US" dirty="0" smtClean="0"/>
              <a:t>③上記と同じ諸報告書を公開し、国民・ジャーナリズム・組織・団体がアクセスできる</a:t>
            </a:r>
            <a:endParaRPr lang="en-US" altLang="ja-JP" dirty="0" smtClean="0"/>
          </a:p>
          <a:p>
            <a:pPr marL="0" indent="0">
              <a:buNone/>
            </a:pPr>
            <a:r>
              <a:rPr lang="ja-JP" altLang="en-US" dirty="0"/>
              <a:t>　</a:t>
            </a:r>
            <a:r>
              <a:rPr lang="ja-JP" altLang="en-US" dirty="0" smtClean="0"/>
              <a:t>ようにし、</a:t>
            </a:r>
            <a:r>
              <a:rPr lang="ja-JP" altLang="en-US" dirty="0"/>
              <a:t>求められれば説明する</a:t>
            </a:r>
            <a:r>
              <a:rPr lang="ja-JP" altLang="en-US" dirty="0" smtClean="0"/>
              <a:t>。よって、国民の政策・財政意識、ひいては政治への</a:t>
            </a:r>
            <a:endParaRPr lang="en-US" altLang="ja-JP" dirty="0" smtClean="0"/>
          </a:p>
          <a:p>
            <a:pPr marL="0" indent="0">
              <a:buNone/>
            </a:pPr>
            <a:r>
              <a:rPr lang="ja-JP" altLang="en-US" dirty="0"/>
              <a:t>　</a:t>
            </a:r>
            <a:r>
              <a:rPr lang="ja-JP" altLang="en-US" dirty="0" smtClean="0"/>
              <a:t>意識を高める。</a:t>
            </a:r>
            <a:endParaRPr lang="en-US" altLang="ja-JP" dirty="0" smtClean="0"/>
          </a:p>
          <a:p>
            <a:pPr marL="0" indent="0">
              <a:buNone/>
            </a:pPr>
            <a:r>
              <a:rPr lang="ja-JP" altLang="en-US" dirty="0"/>
              <a:t>④</a:t>
            </a:r>
            <a:r>
              <a:rPr lang="ja-JP" altLang="en-US" dirty="0" smtClean="0"/>
              <a:t>国会</a:t>
            </a:r>
            <a:r>
              <a:rPr lang="ja-JP" altLang="en-US" dirty="0"/>
              <a:t>・委員会・内閣から要請された場合に限り、国家戦略（国家</a:t>
            </a:r>
            <a:r>
              <a:rPr lang="ja-JP" altLang="en-US" dirty="0" smtClean="0"/>
              <a:t>の最高</a:t>
            </a:r>
            <a:r>
              <a:rPr lang="ja-JP" altLang="en-US" dirty="0"/>
              <a:t>方針）</a:t>
            </a:r>
            <a:r>
              <a:rPr lang="ja-JP" altLang="en-US" dirty="0" smtClean="0"/>
              <a:t>に</a:t>
            </a:r>
            <a:endParaRPr lang="en-US" altLang="ja-JP" dirty="0" smtClean="0"/>
          </a:p>
          <a:p>
            <a:pPr marL="0" indent="0">
              <a:buNone/>
            </a:pPr>
            <a:r>
              <a:rPr lang="ja-JP" altLang="en-US" dirty="0"/>
              <a:t>　</a:t>
            </a:r>
            <a:r>
              <a:rPr lang="ja-JP" altLang="en-US" dirty="0" smtClean="0"/>
              <a:t>ついて</a:t>
            </a:r>
            <a:r>
              <a:rPr lang="ja-JP" altLang="en-US" dirty="0"/>
              <a:t>も、分析・</a:t>
            </a:r>
            <a:r>
              <a:rPr lang="ja-JP" altLang="en-US" dirty="0" smtClean="0"/>
              <a:t>提言を</a:t>
            </a:r>
            <a:r>
              <a:rPr lang="ja-JP" altLang="en-US" dirty="0"/>
              <a:t>することができる。</a:t>
            </a:r>
          </a:p>
          <a:p>
            <a:pPr marL="0" indent="0">
              <a:buNone/>
            </a:pPr>
            <a:r>
              <a:rPr lang="ja-JP" altLang="en-US" dirty="0"/>
              <a:t>⑤</a:t>
            </a:r>
            <a:r>
              <a:rPr lang="ja-JP" altLang="en-US" dirty="0" smtClean="0"/>
              <a:t>国会は、国家の最高意思決定機関である。これを支援する</a:t>
            </a:r>
            <a:r>
              <a:rPr lang="en-US" altLang="ja-JP" dirty="0" smtClean="0"/>
              <a:t>IFI</a:t>
            </a:r>
            <a:r>
              <a:rPr lang="ja-JP" altLang="en-US" dirty="0" smtClean="0"/>
              <a:t>は国家の中で最</a:t>
            </a:r>
            <a:endParaRPr lang="en-US" altLang="ja-JP" dirty="0" smtClean="0"/>
          </a:p>
          <a:p>
            <a:pPr marL="0" indent="0">
              <a:buNone/>
            </a:pPr>
            <a:r>
              <a:rPr lang="ja-JP" altLang="en-US" dirty="0"/>
              <a:t>　</a:t>
            </a:r>
            <a:r>
              <a:rPr lang="ja-JP" altLang="en-US" dirty="0" smtClean="0"/>
              <a:t>高の情報収集権をもつ必要がある。</a:t>
            </a:r>
            <a:r>
              <a:rPr lang="en-US" altLang="ja-JP" dirty="0" smtClean="0"/>
              <a:t>IFI</a:t>
            </a:r>
            <a:r>
              <a:rPr lang="ja-JP" altLang="en-US" dirty="0" smtClean="0"/>
              <a:t>は、</a:t>
            </a:r>
            <a:r>
              <a:rPr lang="ja-JP" altLang="en-US" dirty="0"/>
              <a:t>国会</a:t>
            </a:r>
            <a:r>
              <a:rPr lang="ja-JP" altLang="en-US" dirty="0" smtClean="0"/>
              <a:t>又はその委員会に要請し、行政</a:t>
            </a:r>
            <a:endParaRPr lang="en-US" altLang="ja-JP" dirty="0" smtClean="0"/>
          </a:p>
          <a:p>
            <a:pPr marL="0" indent="0">
              <a:buNone/>
            </a:pPr>
            <a:r>
              <a:rPr lang="ja-JP" altLang="en-US" dirty="0"/>
              <a:t>　</a:t>
            </a:r>
            <a:r>
              <a:rPr lang="ja-JP" altLang="en-US" dirty="0" smtClean="0"/>
              <a:t>府に対し、必要でかつ法的に適切な場合には司法府に対しても、更に民間組織</a:t>
            </a:r>
            <a:endParaRPr lang="en-US" altLang="ja-JP" dirty="0" smtClean="0"/>
          </a:p>
          <a:p>
            <a:pPr marL="0" indent="0">
              <a:buNone/>
            </a:pPr>
            <a:r>
              <a:rPr lang="ja-JP" altLang="en-US" dirty="0"/>
              <a:t>　</a:t>
            </a:r>
            <a:r>
              <a:rPr lang="ja-JP" altLang="en-US" dirty="0" smtClean="0"/>
              <a:t>に対しても、あらゆる情報の提出を求める権利を持つ必要がある。即ち、国会の</a:t>
            </a:r>
            <a:endParaRPr lang="en-US" altLang="ja-JP" dirty="0" smtClean="0"/>
          </a:p>
          <a:p>
            <a:pPr marL="0" indent="0">
              <a:buNone/>
            </a:pPr>
            <a:r>
              <a:rPr lang="ja-JP" altLang="en-US" dirty="0"/>
              <a:t>　</a:t>
            </a:r>
            <a:r>
              <a:rPr lang="ja-JP" altLang="en-US" dirty="0" smtClean="0"/>
              <a:t>国政調査権による情報収集を要請できることが不可欠である。勿論、国会・委</a:t>
            </a:r>
            <a:endParaRPr lang="en-US" altLang="ja-JP" dirty="0" smtClean="0"/>
          </a:p>
          <a:p>
            <a:pPr marL="0" indent="0">
              <a:buNone/>
            </a:pPr>
            <a:r>
              <a:rPr lang="ja-JP" altLang="en-US" dirty="0"/>
              <a:t>　</a:t>
            </a:r>
            <a:r>
              <a:rPr lang="ja-JP" altLang="en-US" dirty="0" smtClean="0"/>
              <a:t>員会はその要請を拒否することができる。又、機密情報の守秘義務は守らねば</a:t>
            </a:r>
            <a:endParaRPr lang="en-US" altLang="ja-JP" dirty="0" smtClean="0"/>
          </a:p>
          <a:p>
            <a:pPr marL="0" indent="0">
              <a:buNone/>
            </a:pPr>
            <a:r>
              <a:rPr lang="ja-JP" altLang="en-US" dirty="0"/>
              <a:t>　</a:t>
            </a:r>
            <a:r>
              <a:rPr lang="ja-JP" altLang="en-US" dirty="0" smtClean="0"/>
              <a:t>ならない。</a:t>
            </a:r>
            <a:endParaRPr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10</a:t>
            </a:fld>
            <a:endParaRPr kumimoji="1" lang="ja-JP" altLang="en-US">
              <a:solidFill>
                <a:schemeClr val="tx1"/>
              </a:solidFill>
            </a:endParaRPr>
          </a:p>
        </p:txBody>
      </p:sp>
      <p:sp>
        <p:nvSpPr>
          <p:cNvPr id="5" name="正方形/長方形 4"/>
          <p:cNvSpPr/>
          <p:nvPr/>
        </p:nvSpPr>
        <p:spPr>
          <a:xfrm>
            <a:off x="838200" y="348343"/>
            <a:ext cx="10515600" cy="5225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7441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538389"/>
          </a:xfrm>
        </p:spPr>
        <p:txBody>
          <a:bodyPr>
            <a:normAutofit fontScale="90000"/>
          </a:bodyPr>
          <a:lstStyle/>
          <a:p>
            <a:pPr algn="ctr"/>
            <a:r>
              <a:rPr lang="en-US" altLang="ja-JP" sz="5400" dirty="0"/>
              <a:t>D</a:t>
            </a:r>
            <a:r>
              <a:rPr kumimoji="1" lang="en-US" altLang="ja-JP" sz="5400" dirty="0" smtClean="0"/>
              <a:t>. IFI</a:t>
            </a:r>
            <a:r>
              <a:rPr kumimoji="1" lang="ja-JP" altLang="en-US" dirty="0" smtClean="0"/>
              <a:t>の活動内容（３）</a:t>
            </a:r>
            <a:endParaRPr kumimoji="1" lang="ja-JP" altLang="en-US" dirty="0"/>
          </a:p>
        </p:txBody>
      </p:sp>
      <p:sp>
        <p:nvSpPr>
          <p:cNvPr id="3" name="コンテンツ プレースホルダー 2"/>
          <p:cNvSpPr>
            <a:spLocks noGrp="1"/>
          </p:cNvSpPr>
          <p:nvPr>
            <p:ph idx="1"/>
          </p:nvPr>
        </p:nvSpPr>
        <p:spPr>
          <a:xfrm>
            <a:off x="838200" y="1273629"/>
            <a:ext cx="10515600" cy="4876800"/>
          </a:xfrm>
        </p:spPr>
        <p:txBody>
          <a:bodyPr>
            <a:normAutofit fontScale="92500"/>
          </a:bodyPr>
          <a:lstStyle/>
          <a:p>
            <a:pPr marL="0" indent="0">
              <a:buNone/>
            </a:pPr>
            <a:r>
              <a:rPr lang="ja-JP" altLang="en-US" dirty="0"/>
              <a:t>⑥</a:t>
            </a:r>
            <a:r>
              <a:rPr lang="ja-JP" altLang="en-US" dirty="0" smtClean="0"/>
              <a:t>分析</a:t>
            </a:r>
            <a:r>
              <a:rPr lang="ja-JP" altLang="en-US" dirty="0"/>
              <a:t>・評価を行う以外に、それらの結果や他の情報源から、政策・予算</a:t>
            </a:r>
            <a:endParaRPr lang="en-US" altLang="ja-JP" dirty="0"/>
          </a:p>
          <a:p>
            <a:pPr marL="0" indent="0">
              <a:buNone/>
            </a:pPr>
            <a:r>
              <a:rPr lang="ja-JP" altLang="en-US" dirty="0"/>
              <a:t>　の分析・評価に関する厳格な証拠（</a:t>
            </a:r>
            <a:r>
              <a:rPr lang="en-US" altLang="ja-JP" dirty="0"/>
              <a:t>evidence</a:t>
            </a:r>
            <a:r>
              <a:rPr lang="ja-JP" altLang="en-US" dirty="0"/>
              <a:t>）を蓄積し、将来の分析・評価</a:t>
            </a:r>
            <a:endParaRPr lang="en-US" altLang="ja-JP" dirty="0"/>
          </a:p>
          <a:p>
            <a:pPr marL="0" indent="0">
              <a:buNone/>
            </a:pPr>
            <a:r>
              <a:rPr lang="ja-JP" altLang="en-US" dirty="0"/>
              <a:t>　</a:t>
            </a:r>
            <a:r>
              <a:rPr lang="ja-JP" altLang="en-US" dirty="0" smtClean="0"/>
              <a:t>へ役立てる</a:t>
            </a:r>
            <a:r>
              <a:rPr lang="ja-JP" altLang="en-US" dirty="0"/>
              <a:t>。</a:t>
            </a:r>
            <a:endParaRPr lang="en-US" altLang="ja-JP" dirty="0"/>
          </a:p>
          <a:p>
            <a:pPr marL="0" indent="0">
              <a:buNone/>
            </a:pPr>
            <a:r>
              <a:rPr lang="ja-JP" altLang="en-US" dirty="0"/>
              <a:t>⑦</a:t>
            </a:r>
            <a:r>
              <a:rPr lang="ja-JP" altLang="en-US" dirty="0" smtClean="0"/>
              <a:t>必要</a:t>
            </a:r>
            <a:r>
              <a:rPr lang="ja-JP" altLang="en-US" dirty="0"/>
              <a:t>な場合、予算・時間制限の範囲内で、また上記客観性の範囲内で、</a:t>
            </a:r>
            <a:endParaRPr lang="en-US" altLang="ja-JP" dirty="0"/>
          </a:p>
          <a:p>
            <a:pPr marL="0" indent="0">
              <a:buNone/>
            </a:pPr>
            <a:r>
              <a:rPr lang="ja-JP" altLang="en-US" dirty="0"/>
              <a:t>　議員立法の支援を行っても良い。</a:t>
            </a:r>
            <a:endParaRPr lang="en-US" altLang="ja-JP" dirty="0"/>
          </a:p>
          <a:p>
            <a:pPr marL="0" indent="0">
              <a:buNone/>
            </a:pPr>
            <a:r>
              <a:rPr lang="ja-JP" altLang="en-US" dirty="0" smtClean="0"/>
              <a:t>⑧</a:t>
            </a:r>
            <a:r>
              <a:rPr kumimoji="1" lang="ja-JP" altLang="en-US" dirty="0" smtClean="0"/>
              <a:t>予算とは、中央政府の全ての収入と支出を指す。具体的には、一般会計</a:t>
            </a:r>
            <a:endParaRPr kumimoji="1" lang="en-US" altLang="ja-JP" dirty="0" smtClean="0"/>
          </a:p>
          <a:p>
            <a:pPr marL="0" indent="0">
              <a:buNone/>
            </a:pPr>
            <a:r>
              <a:rPr lang="ja-JP" altLang="en-US" dirty="0"/>
              <a:t>　</a:t>
            </a:r>
            <a:r>
              <a:rPr lang="ja-JP" altLang="en-US" dirty="0" smtClean="0"/>
              <a:t>予算</a:t>
            </a:r>
            <a:r>
              <a:rPr kumimoji="1" lang="ja-JP" altLang="en-US" dirty="0" smtClean="0"/>
              <a:t>と財政投融資予算とその他の独立予算（各省庁によって</a:t>
            </a:r>
            <a:r>
              <a:rPr lang="ja-JP" altLang="en-US" dirty="0"/>
              <a:t>処理</a:t>
            </a:r>
            <a:r>
              <a:rPr kumimoji="1" lang="ja-JP" altLang="en-US" dirty="0" smtClean="0"/>
              <a:t>されて</a:t>
            </a:r>
            <a:endParaRPr kumimoji="1" lang="en-US" altLang="ja-JP" dirty="0" smtClean="0"/>
          </a:p>
          <a:p>
            <a:pPr marL="0" indent="0">
              <a:buNone/>
            </a:pPr>
            <a:r>
              <a:rPr lang="ja-JP" altLang="en-US" dirty="0"/>
              <a:t>　</a:t>
            </a:r>
            <a:r>
              <a:rPr kumimoji="1" lang="ja-JP" altLang="en-US" dirty="0" smtClean="0"/>
              <a:t>いる各種の独立予算）など、すべてを指す。これらすべてをカバーすること</a:t>
            </a:r>
            <a:endParaRPr kumimoji="1" lang="en-US" altLang="ja-JP" dirty="0" smtClean="0"/>
          </a:p>
          <a:p>
            <a:pPr marL="0" indent="0">
              <a:buNone/>
            </a:pPr>
            <a:r>
              <a:rPr lang="ja-JP" altLang="en-US" dirty="0"/>
              <a:t>　</a:t>
            </a:r>
            <a:r>
              <a:rPr kumimoji="1" lang="ja-JP" altLang="en-US" dirty="0" smtClean="0"/>
              <a:t>により、国家予算の全体像を把握し、その分析結果を、国会・議員・国民</a:t>
            </a:r>
            <a:endParaRPr kumimoji="1" lang="en-US" altLang="ja-JP" dirty="0" smtClean="0"/>
          </a:p>
          <a:p>
            <a:pPr marL="0" indent="0">
              <a:buNone/>
            </a:pPr>
            <a:r>
              <a:rPr kumimoji="1" lang="ja-JP" altLang="en-US" dirty="0" smtClean="0"/>
              <a:t>　へ</a:t>
            </a:r>
            <a:r>
              <a:rPr lang="ja-JP" altLang="en-US" dirty="0"/>
              <a:t>提出</a:t>
            </a:r>
            <a:r>
              <a:rPr kumimoji="1" lang="ja-JP" altLang="en-US" dirty="0" smtClean="0"/>
              <a:t>する。</a:t>
            </a: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11</a:t>
            </a:fld>
            <a:endParaRPr kumimoji="1" lang="ja-JP" altLang="en-US">
              <a:solidFill>
                <a:schemeClr val="tx1"/>
              </a:solidFill>
            </a:endParaRPr>
          </a:p>
        </p:txBody>
      </p:sp>
      <p:sp>
        <p:nvSpPr>
          <p:cNvPr id="5" name="正方形/長方形 4"/>
          <p:cNvSpPr/>
          <p:nvPr/>
        </p:nvSpPr>
        <p:spPr>
          <a:xfrm>
            <a:off x="838200" y="370114"/>
            <a:ext cx="105156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571273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66988"/>
          </a:xfrm>
        </p:spPr>
        <p:txBody>
          <a:bodyPr>
            <a:normAutofit fontScale="90000"/>
          </a:bodyPr>
          <a:lstStyle/>
          <a:p>
            <a:pPr algn="ctr"/>
            <a:r>
              <a:rPr lang="en-US" altLang="ja-JP" b="1" dirty="0">
                <a:latin typeface="+mj-ea"/>
              </a:rPr>
              <a:t>E</a:t>
            </a:r>
            <a:r>
              <a:rPr kumimoji="1" lang="en-US" altLang="ja-JP" b="1" dirty="0" smtClean="0">
                <a:latin typeface="+mj-ea"/>
              </a:rPr>
              <a:t>. </a:t>
            </a:r>
            <a:r>
              <a:rPr lang="ja-JP" altLang="en-US" dirty="0" smtClean="0"/>
              <a:t>既設の独立財政機関（</a:t>
            </a:r>
            <a:r>
              <a:rPr kumimoji="1" lang="en-US" altLang="ja-JP" sz="5400" dirty="0" smtClean="0"/>
              <a:t>IFI</a:t>
            </a:r>
            <a:r>
              <a:rPr kumimoji="1" lang="ja-JP" altLang="en-US" sz="5400" dirty="0" smtClean="0"/>
              <a:t>）</a:t>
            </a:r>
            <a:r>
              <a:rPr kumimoji="1" lang="ja-JP" altLang="en-US" dirty="0" smtClean="0"/>
              <a:t>の事例：</a:t>
            </a:r>
            <a:endParaRPr kumimoji="1" lang="ja-JP" altLang="en-US" sz="2700" dirty="0"/>
          </a:p>
        </p:txBody>
      </p:sp>
      <p:sp>
        <p:nvSpPr>
          <p:cNvPr id="3" name="コンテンツ プレースホルダー 2"/>
          <p:cNvSpPr>
            <a:spLocks noGrp="1"/>
          </p:cNvSpPr>
          <p:nvPr>
            <p:ph idx="1"/>
          </p:nvPr>
        </p:nvSpPr>
        <p:spPr>
          <a:xfrm>
            <a:off x="954637" y="1724470"/>
            <a:ext cx="10515600" cy="4631880"/>
          </a:xfrm>
        </p:spPr>
        <p:txBody>
          <a:bodyPr>
            <a:normAutofit/>
          </a:bodyPr>
          <a:lstStyle/>
          <a:p>
            <a:pPr marL="0" indent="0">
              <a:buNone/>
            </a:pPr>
            <a:r>
              <a:rPr kumimoji="1" lang="ja-JP" altLang="en-US" sz="2400" dirty="0" smtClean="0"/>
              <a:t>＊</a:t>
            </a:r>
            <a:r>
              <a:rPr lang="en-US" altLang="ja-JP" sz="2400" dirty="0"/>
              <a:t>OECD(2015)</a:t>
            </a:r>
            <a:r>
              <a:rPr lang="ja-JP" altLang="en-US" sz="2400" dirty="0"/>
              <a:t>に</a:t>
            </a:r>
            <a:r>
              <a:rPr lang="ja-JP" altLang="en-US" sz="2400" dirty="0" smtClean="0"/>
              <a:t>よれば、既存</a:t>
            </a:r>
            <a:r>
              <a:rPr lang="en-US" altLang="ja-JP" sz="2400" dirty="0" smtClean="0"/>
              <a:t>IFI</a:t>
            </a:r>
            <a:r>
              <a:rPr lang="ja-JP" altLang="en-US" sz="2400" dirty="0" smtClean="0"/>
              <a:t>は</a:t>
            </a:r>
            <a:r>
              <a:rPr lang="en-US" altLang="ja-JP" sz="2400" dirty="0" smtClean="0"/>
              <a:t>19</a:t>
            </a:r>
            <a:r>
              <a:rPr lang="ja-JP" altLang="en-US" sz="2400" dirty="0" smtClean="0"/>
              <a:t>機関。代表的なものは、</a:t>
            </a:r>
            <a:endParaRPr lang="en-US" altLang="ja-JP" sz="2400" dirty="0" smtClean="0"/>
          </a:p>
          <a:p>
            <a:pPr marL="0" indent="0">
              <a:buNone/>
            </a:pPr>
            <a:endParaRPr kumimoji="1" lang="en-US" altLang="ja-JP" sz="2400" dirty="0" smtClean="0"/>
          </a:p>
          <a:p>
            <a:pPr marL="0" indent="0">
              <a:buNone/>
            </a:pPr>
            <a:r>
              <a:rPr lang="ja-JP" altLang="en-US" sz="2400" dirty="0"/>
              <a:t>①</a:t>
            </a:r>
            <a:r>
              <a:rPr lang="ja-JP" altLang="en-US" sz="2400" dirty="0" smtClean="0"/>
              <a:t>米国</a:t>
            </a:r>
            <a:r>
              <a:rPr lang="ja-JP" altLang="en-US" sz="2400" dirty="0"/>
              <a:t>、議会予算局（</a:t>
            </a:r>
            <a:r>
              <a:rPr lang="en-US" altLang="ja-JP" sz="2400" dirty="0"/>
              <a:t>CBO)</a:t>
            </a:r>
            <a:r>
              <a:rPr lang="ja-JP" altLang="en-US" sz="2400" dirty="0" smtClean="0"/>
              <a:t>；      設立</a:t>
            </a:r>
            <a:r>
              <a:rPr lang="en-US" altLang="ja-JP" sz="2400" dirty="0" smtClean="0"/>
              <a:t>1975</a:t>
            </a:r>
            <a:r>
              <a:rPr lang="ja-JP" altLang="en-US" sz="2400" dirty="0" smtClean="0"/>
              <a:t>；　　スタッフ</a:t>
            </a:r>
            <a:r>
              <a:rPr lang="en-US" altLang="ja-JP" sz="2400" dirty="0" smtClean="0"/>
              <a:t>246</a:t>
            </a:r>
            <a:r>
              <a:rPr lang="ja-JP" altLang="en-US" sz="2400" dirty="0" smtClean="0"/>
              <a:t>人</a:t>
            </a:r>
            <a:r>
              <a:rPr lang="en-US" altLang="ja-JP" sz="2400" dirty="0" smtClean="0"/>
              <a:t>;</a:t>
            </a:r>
            <a:r>
              <a:rPr lang="ja-JP" altLang="en-US" sz="2400" dirty="0" smtClean="0"/>
              <a:t>　      年予算</a:t>
            </a:r>
            <a:r>
              <a:rPr lang="en-US" altLang="ja-JP" sz="2400" dirty="0" smtClean="0"/>
              <a:t>D46.8ml.</a:t>
            </a:r>
            <a:endParaRPr lang="en-US" altLang="ja-JP" sz="2400" dirty="0"/>
          </a:p>
          <a:p>
            <a:pPr marL="0" indent="0">
              <a:buNone/>
            </a:pPr>
            <a:r>
              <a:rPr lang="ja-JP" altLang="en-US" sz="2400" dirty="0" smtClean="0"/>
              <a:t>②オランダ</a:t>
            </a:r>
            <a:r>
              <a:rPr lang="ja-JP" altLang="en-US" sz="2400" dirty="0"/>
              <a:t>、中央計画局（</a:t>
            </a:r>
            <a:r>
              <a:rPr lang="en-US" altLang="ja-JP" sz="2400" dirty="0"/>
              <a:t>CPB</a:t>
            </a:r>
            <a:r>
              <a:rPr lang="ja-JP" altLang="en-US" sz="2400" dirty="0"/>
              <a:t>）</a:t>
            </a:r>
            <a:r>
              <a:rPr lang="en-US" altLang="ja-JP" sz="2400" dirty="0" smtClean="0"/>
              <a:t>;</a:t>
            </a:r>
            <a:r>
              <a:rPr lang="ja-JP" altLang="en-US" sz="2400" dirty="0" smtClean="0"/>
              <a:t>改組</a:t>
            </a:r>
            <a:r>
              <a:rPr lang="en-US" altLang="ja-JP" sz="2400" dirty="0" smtClean="0"/>
              <a:t>1986;</a:t>
            </a:r>
            <a:r>
              <a:rPr lang="ja-JP" altLang="en-US" sz="2400" dirty="0"/>
              <a:t>　　 スタッフ</a:t>
            </a:r>
            <a:r>
              <a:rPr lang="en-US" altLang="ja-JP" sz="2400" dirty="0"/>
              <a:t>117</a:t>
            </a:r>
            <a:r>
              <a:rPr lang="ja-JP" altLang="en-US" sz="2400" dirty="0"/>
              <a:t>人；　　年予算</a:t>
            </a:r>
            <a:r>
              <a:rPr lang="en-US" altLang="ja-JP" sz="2400" dirty="0"/>
              <a:t>EUR13ml.</a:t>
            </a:r>
          </a:p>
          <a:p>
            <a:pPr marL="0" indent="0">
              <a:buNone/>
            </a:pPr>
            <a:r>
              <a:rPr kumimoji="1" lang="ja-JP" altLang="en-US" sz="2400" dirty="0" smtClean="0"/>
              <a:t>③韓国、国民会議予算局（</a:t>
            </a:r>
            <a:r>
              <a:rPr kumimoji="1" lang="en-US" altLang="ja-JP" sz="2400" dirty="0" smtClean="0"/>
              <a:t>NABO</a:t>
            </a:r>
            <a:r>
              <a:rPr kumimoji="1" lang="ja-JP" altLang="en-US" sz="2400" dirty="0" smtClean="0"/>
              <a:t>）</a:t>
            </a:r>
            <a:r>
              <a:rPr kumimoji="1" lang="en-US" altLang="ja-JP" sz="2400" dirty="0" smtClean="0"/>
              <a:t>;</a:t>
            </a:r>
            <a:r>
              <a:rPr kumimoji="1" lang="ja-JP" altLang="en-US" sz="2400" dirty="0" smtClean="0"/>
              <a:t>設立</a:t>
            </a:r>
            <a:r>
              <a:rPr kumimoji="1" lang="en-US" altLang="ja-JP" sz="2400" dirty="0" smtClean="0"/>
              <a:t>2003;   </a:t>
            </a:r>
            <a:r>
              <a:rPr kumimoji="1" lang="ja-JP" altLang="en-US" sz="2400" dirty="0" smtClean="0"/>
              <a:t>スタッフ</a:t>
            </a:r>
            <a:r>
              <a:rPr kumimoji="1" lang="en-US" altLang="ja-JP" sz="2400" dirty="0" smtClean="0"/>
              <a:t>116</a:t>
            </a:r>
            <a:r>
              <a:rPr kumimoji="1" lang="ja-JP" altLang="en-US" sz="2400" dirty="0" smtClean="0"/>
              <a:t>人；  </a:t>
            </a:r>
            <a:r>
              <a:rPr lang="ja-JP" altLang="en-US" sz="2400" dirty="0" smtClean="0"/>
              <a:t>年予算</a:t>
            </a:r>
            <a:r>
              <a:rPr lang="en-US" altLang="ja-JP" sz="2400" dirty="0" smtClean="0"/>
              <a:t>USD13.6ml.</a:t>
            </a:r>
            <a:endParaRPr kumimoji="1" lang="en-US" altLang="ja-JP" sz="2400" dirty="0" smtClean="0"/>
          </a:p>
          <a:p>
            <a:pPr marL="0" indent="0">
              <a:buNone/>
            </a:pPr>
            <a:r>
              <a:rPr lang="ja-JP" altLang="en-US" sz="2400" dirty="0" smtClean="0"/>
              <a:t>④</a:t>
            </a:r>
            <a:r>
              <a:rPr lang="ja-JP" altLang="en-US" sz="2400" spc="-150" dirty="0" smtClean="0"/>
              <a:t>ベルギー、高等財政評議会（</a:t>
            </a:r>
            <a:r>
              <a:rPr lang="en-US" altLang="ja-JP" sz="2400" spc="-150" dirty="0" smtClean="0"/>
              <a:t>HCF</a:t>
            </a:r>
            <a:r>
              <a:rPr lang="ja-JP" altLang="en-US" sz="2400" spc="-150" dirty="0" smtClean="0"/>
              <a:t>）</a:t>
            </a:r>
            <a:r>
              <a:rPr lang="en-US" altLang="ja-JP" sz="2400" spc="-150" dirty="0" smtClean="0"/>
              <a:t>;</a:t>
            </a:r>
            <a:r>
              <a:rPr lang="ja-JP" altLang="en-US" sz="2400" spc="-150" dirty="0" smtClean="0"/>
              <a:t>改組</a:t>
            </a:r>
            <a:r>
              <a:rPr lang="en-US" altLang="ja-JP" sz="2400" spc="-150" dirty="0" smtClean="0"/>
              <a:t>2006;</a:t>
            </a:r>
            <a:r>
              <a:rPr lang="ja-JP" altLang="en-US" sz="2400" spc="-150" dirty="0" smtClean="0"/>
              <a:t>　　スタッフ</a:t>
            </a:r>
            <a:r>
              <a:rPr lang="en-US" altLang="ja-JP" sz="2400" spc="-150" dirty="0" smtClean="0"/>
              <a:t>38</a:t>
            </a:r>
            <a:r>
              <a:rPr lang="ja-JP" altLang="en-US" sz="2400" spc="-150" dirty="0" smtClean="0"/>
              <a:t>人；    　　年予算項目なし</a:t>
            </a:r>
            <a:r>
              <a:rPr lang="en-US" altLang="ja-JP" sz="2400" spc="-150" dirty="0" smtClean="0"/>
              <a:t>.</a:t>
            </a:r>
          </a:p>
          <a:p>
            <a:pPr marL="0" indent="0">
              <a:buNone/>
            </a:pPr>
            <a:r>
              <a:rPr kumimoji="1" lang="ja-JP" altLang="en-US" sz="2400" dirty="0" smtClean="0"/>
              <a:t>⑤</a:t>
            </a:r>
            <a:r>
              <a:rPr lang="ja-JP" altLang="en-US" sz="2400" dirty="0" smtClean="0"/>
              <a:t>カナダ、国会予算局（</a:t>
            </a:r>
            <a:r>
              <a:rPr lang="en-US" altLang="ja-JP" sz="2400" dirty="0" smtClean="0"/>
              <a:t>PBO</a:t>
            </a:r>
            <a:r>
              <a:rPr lang="ja-JP" altLang="en-US" sz="2400" dirty="0" smtClean="0"/>
              <a:t>）</a:t>
            </a:r>
            <a:r>
              <a:rPr lang="en-US" altLang="ja-JP" sz="2400" dirty="0" smtClean="0"/>
              <a:t>;</a:t>
            </a:r>
            <a:r>
              <a:rPr lang="ja-JP" altLang="en-US" sz="2400" dirty="0" smtClean="0"/>
              <a:t>設立</a:t>
            </a:r>
            <a:r>
              <a:rPr lang="en-US" altLang="ja-JP" sz="2400" dirty="0" smtClean="0"/>
              <a:t>2008;</a:t>
            </a:r>
            <a:r>
              <a:rPr lang="ja-JP" altLang="en-US" sz="2400" dirty="0" smtClean="0"/>
              <a:t>　　　　スタッフ</a:t>
            </a:r>
            <a:r>
              <a:rPr lang="en-US" altLang="ja-JP" sz="2400" dirty="0" smtClean="0"/>
              <a:t>17</a:t>
            </a:r>
            <a:r>
              <a:rPr lang="ja-JP" altLang="en-US" sz="2400" dirty="0" smtClean="0"/>
              <a:t>人；　　年予算</a:t>
            </a:r>
            <a:r>
              <a:rPr lang="en-US" altLang="ja-JP" sz="2400" dirty="0" smtClean="0"/>
              <a:t>CAD2.8ml.</a:t>
            </a:r>
            <a:endParaRPr kumimoji="1" lang="en-US" altLang="ja-JP" sz="2400" dirty="0" smtClean="0"/>
          </a:p>
          <a:p>
            <a:pPr marL="0" indent="0">
              <a:buNone/>
            </a:pPr>
            <a:r>
              <a:rPr lang="ja-JP" altLang="en-US" sz="2400" dirty="0" smtClean="0"/>
              <a:t>⑥ハンガリー、財政評議会（</a:t>
            </a:r>
            <a:r>
              <a:rPr lang="en-US" altLang="ja-JP" sz="2400" dirty="0" smtClean="0"/>
              <a:t>FC</a:t>
            </a:r>
            <a:r>
              <a:rPr lang="ja-JP" altLang="en-US" sz="2400" dirty="0" smtClean="0"/>
              <a:t>）</a:t>
            </a:r>
            <a:r>
              <a:rPr lang="en-US" altLang="ja-JP" sz="2400" dirty="0" smtClean="0"/>
              <a:t>;</a:t>
            </a:r>
            <a:r>
              <a:rPr lang="ja-JP" altLang="en-US" sz="2400" dirty="0" smtClean="0"/>
              <a:t>設立</a:t>
            </a:r>
            <a:r>
              <a:rPr lang="en-US" altLang="ja-JP" sz="2400" dirty="0" smtClean="0"/>
              <a:t>2009;</a:t>
            </a:r>
            <a:r>
              <a:rPr lang="ja-JP" altLang="en-US" sz="2400" dirty="0" smtClean="0"/>
              <a:t>　　スタッフ</a:t>
            </a:r>
            <a:r>
              <a:rPr lang="en-US" altLang="ja-JP" sz="2400" dirty="0" smtClean="0"/>
              <a:t>37</a:t>
            </a:r>
            <a:r>
              <a:rPr lang="ja-JP" altLang="en-US" sz="2400" dirty="0" smtClean="0"/>
              <a:t>人；　　年予算ほとんど０</a:t>
            </a:r>
            <a:r>
              <a:rPr lang="en-US" altLang="ja-JP" sz="2400" dirty="0" smtClean="0"/>
              <a:t>.</a:t>
            </a:r>
          </a:p>
          <a:p>
            <a:pPr marL="0" indent="0">
              <a:buNone/>
            </a:pPr>
            <a:r>
              <a:rPr kumimoji="1" lang="ja-JP" altLang="en-US" sz="2400" dirty="0" smtClean="0"/>
              <a:t>⑦英国、予算責任局（</a:t>
            </a:r>
            <a:r>
              <a:rPr kumimoji="1" lang="en-US" altLang="ja-JP" sz="2400" dirty="0" smtClean="0"/>
              <a:t>OBR</a:t>
            </a:r>
            <a:r>
              <a:rPr kumimoji="1" lang="ja-JP" altLang="en-US" sz="2400" dirty="0" smtClean="0"/>
              <a:t>）</a:t>
            </a:r>
            <a:r>
              <a:rPr kumimoji="1" lang="en-US" altLang="ja-JP" sz="2400" dirty="0" smtClean="0"/>
              <a:t>;</a:t>
            </a:r>
            <a:r>
              <a:rPr kumimoji="1" lang="ja-JP" altLang="en-US" sz="2400" dirty="0" smtClean="0"/>
              <a:t>設立</a:t>
            </a:r>
            <a:r>
              <a:rPr kumimoji="1" lang="en-US" altLang="ja-JP" sz="2400" dirty="0" smtClean="0"/>
              <a:t>2010;</a:t>
            </a:r>
            <a:r>
              <a:rPr kumimoji="1" lang="ja-JP" altLang="en-US" sz="2400" dirty="0" smtClean="0"/>
              <a:t>　　　　スタッフ</a:t>
            </a:r>
            <a:r>
              <a:rPr kumimoji="1" lang="en-US" altLang="ja-JP" sz="2400" dirty="0" smtClean="0"/>
              <a:t>15</a:t>
            </a:r>
            <a:r>
              <a:rPr lang="ja-JP" altLang="en-US" sz="2400" dirty="0" smtClean="0"/>
              <a:t>人；　　</a:t>
            </a:r>
            <a:r>
              <a:rPr lang="ja-JP" altLang="en-US" sz="2400" dirty="0"/>
              <a:t>　</a:t>
            </a:r>
            <a:r>
              <a:rPr lang="ja-JP" altLang="en-US" sz="2400" dirty="0" smtClean="0"/>
              <a:t>年予算</a:t>
            </a:r>
            <a:r>
              <a:rPr lang="en-US" altLang="ja-JP" sz="2400" dirty="0" smtClean="0"/>
              <a:t>GBP1.75ml.</a:t>
            </a:r>
          </a:p>
          <a:p>
            <a:pPr marL="0" indent="0" algn="r">
              <a:buNone/>
            </a:pPr>
            <a:r>
              <a:rPr kumimoji="1" lang="ja-JP" altLang="en-US" sz="1800" dirty="0"/>
              <a:t>　</a:t>
            </a:r>
            <a:r>
              <a:rPr kumimoji="1" lang="ja-JP" altLang="en-US" sz="1800" dirty="0" smtClean="0"/>
              <a:t>　　　　　　　　　　　　　　　　　　　　　　　　　　</a:t>
            </a:r>
            <a:r>
              <a:rPr kumimoji="1" lang="ja-JP" altLang="en-US" sz="1600" dirty="0" smtClean="0"/>
              <a:t>　　（上野</a:t>
            </a:r>
            <a:r>
              <a:rPr kumimoji="1" lang="en-US" altLang="ja-JP" sz="1600" dirty="0" smtClean="0"/>
              <a:t>2015a</a:t>
            </a:r>
            <a:r>
              <a:rPr kumimoji="1" lang="ja-JP" altLang="en-US" sz="1600" dirty="0" err="1" smtClean="0"/>
              <a:t>、</a:t>
            </a:r>
            <a:r>
              <a:rPr kumimoji="1" lang="ja-JP" altLang="en-US" sz="1600" dirty="0" smtClean="0"/>
              <a:t>上野</a:t>
            </a:r>
            <a:r>
              <a:rPr kumimoji="1" lang="en-US" altLang="ja-JP" sz="1600" dirty="0" smtClean="0"/>
              <a:t>2015b)</a:t>
            </a:r>
            <a:endParaRPr kumimoji="1" lang="ja-JP" altLang="en-US" sz="1600" dirty="0"/>
          </a:p>
        </p:txBody>
      </p:sp>
      <p:sp>
        <p:nvSpPr>
          <p:cNvPr id="4" name="正方形/長方形 3"/>
          <p:cNvSpPr/>
          <p:nvPr/>
        </p:nvSpPr>
        <p:spPr>
          <a:xfrm>
            <a:off x="838200" y="370391"/>
            <a:ext cx="10515600" cy="7617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solidFill>
                  <a:schemeClr val="tx1"/>
                </a:solidFill>
              </a:rPr>
              <a:t>12</a:t>
            </a:fld>
            <a:endParaRPr kumimoji="1" lang="ja-JP" altLang="en-US">
              <a:solidFill>
                <a:schemeClr val="tx1"/>
              </a:solidFill>
            </a:endParaRPr>
          </a:p>
        </p:txBody>
      </p:sp>
    </p:spTree>
    <p:extLst>
      <p:ext uri="{BB962C8B-B14F-4D97-AF65-F5344CB8AC3E}">
        <p14:creationId xmlns:p14="http://schemas.microsoft.com/office/powerpoint/2010/main" val="3402606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64960"/>
          </a:xfrm>
        </p:spPr>
        <p:txBody>
          <a:bodyPr>
            <a:normAutofit/>
          </a:bodyPr>
          <a:lstStyle/>
          <a:p>
            <a:pPr algn="ctr"/>
            <a:r>
              <a:rPr kumimoji="1" lang="en-US" altLang="ja-JP" sz="2800" b="1" dirty="0" smtClean="0">
                <a:latin typeface="+mj-ea"/>
              </a:rPr>
              <a:t>F. </a:t>
            </a:r>
            <a:r>
              <a:rPr kumimoji="1" lang="ja-JP" altLang="en-US" sz="2800" dirty="0" smtClean="0"/>
              <a:t>代表例：米国</a:t>
            </a:r>
            <a:r>
              <a:rPr lang="ja-JP" altLang="en-US" sz="2800" dirty="0"/>
              <a:t>の</a:t>
            </a:r>
            <a:r>
              <a:rPr kumimoji="1" lang="ja-JP" altLang="en-US" sz="2800" dirty="0" smtClean="0"/>
              <a:t>議会予算局≡</a:t>
            </a:r>
            <a:r>
              <a:rPr lang="en-US" altLang="ja-JP" sz="2800" dirty="0" smtClean="0"/>
              <a:t>CBO</a:t>
            </a:r>
            <a:r>
              <a:rPr lang="ja-JP" altLang="en-US" sz="2800" dirty="0" smtClean="0"/>
              <a:t>（</a:t>
            </a:r>
            <a:r>
              <a:rPr lang="en-US" altLang="ja-JP" sz="2800" dirty="0" smtClean="0"/>
              <a:t>Congressional</a:t>
            </a:r>
            <a:r>
              <a:rPr lang="ja-JP" altLang="en-US" sz="2800" dirty="0" smtClean="0"/>
              <a:t> </a:t>
            </a:r>
            <a:r>
              <a:rPr lang="en-US" altLang="ja-JP" sz="2800" dirty="0" smtClean="0"/>
              <a:t>Budget</a:t>
            </a:r>
            <a:r>
              <a:rPr lang="ja-JP" altLang="en-US" sz="2800" dirty="0" smtClean="0"/>
              <a:t> </a:t>
            </a:r>
            <a:r>
              <a:rPr lang="en-US" altLang="ja-JP" sz="2800" dirty="0" smtClean="0"/>
              <a:t>Office)</a:t>
            </a:r>
            <a:br>
              <a:rPr lang="en-US" altLang="ja-JP" sz="2800" dirty="0" smtClean="0"/>
            </a:br>
            <a:r>
              <a:rPr lang="ja-JP" altLang="en-US" sz="2800" dirty="0" smtClean="0"/>
              <a:t>（１）議会予算局の組織構成（年度不明）</a:t>
            </a:r>
            <a:endParaRPr kumimoji="1" lang="ja-JP" altLang="en-US" sz="2800" dirty="0"/>
          </a:p>
        </p:txBody>
      </p:sp>
      <p:sp>
        <p:nvSpPr>
          <p:cNvPr id="3" name="コンテンツ プレースホルダー 2"/>
          <p:cNvSpPr>
            <a:spLocks noGrp="1"/>
          </p:cNvSpPr>
          <p:nvPr>
            <p:ph idx="1"/>
          </p:nvPr>
        </p:nvSpPr>
        <p:spPr>
          <a:xfrm>
            <a:off x="838200" y="1485673"/>
            <a:ext cx="10515600" cy="4762727"/>
          </a:xfrm>
        </p:spPr>
        <p:txBody>
          <a:bodyPr>
            <a:normAutofit fontScale="77500" lnSpcReduction="20000"/>
          </a:bodyPr>
          <a:lstStyle/>
          <a:p>
            <a:pPr marL="0" indent="0">
              <a:buNone/>
            </a:pPr>
            <a:r>
              <a:rPr lang="ja-JP" altLang="en-US" dirty="0" smtClean="0"/>
              <a:t>　　　　経済分析准局長</a:t>
            </a:r>
            <a:r>
              <a:rPr lang="en-US" altLang="ja-JP" dirty="0" smtClean="0"/>
              <a:t>(1+1</a:t>
            </a:r>
            <a:r>
              <a:rPr lang="ja-JP" altLang="en-US" dirty="0" smtClean="0"/>
              <a:t>人</a:t>
            </a:r>
            <a:r>
              <a:rPr lang="en-US" altLang="ja-JP" dirty="0" smtClean="0"/>
              <a:t>)</a:t>
            </a:r>
            <a:r>
              <a:rPr lang="ja-JP" altLang="en-US" dirty="0" smtClean="0"/>
              <a:t>　    マクロ経済分析部　　</a:t>
            </a:r>
            <a:r>
              <a:rPr lang="en-US" altLang="ja-JP" dirty="0" smtClean="0"/>
              <a:t>(5+15</a:t>
            </a:r>
            <a:r>
              <a:rPr lang="ja-JP" altLang="en-US" dirty="0" smtClean="0"/>
              <a:t>人</a:t>
            </a:r>
            <a:r>
              <a:rPr lang="en-US" altLang="ja-JP" dirty="0" smtClean="0"/>
              <a:t>)</a:t>
            </a:r>
          </a:p>
          <a:p>
            <a:pPr marL="0" indent="0">
              <a:buNone/>
            </a:pPr>
            <a:r>
              <a:rPr lang="ja-JP" altLang="en-US" dirty="0"/>
              <a:t>　　　　　　　　　　　　　　　　　　　</a:t>
            </a:r>
            <a:r>
              <a:rPr lang="ja-JP" altLang="en-US" dirty="0" smtClean="0"/>
              <a:t>　     ミクロ</a:t>
            </a:r>
            <a:r>
              <a:rPr lang="ja-JP" altLang="en-US" dirty="0"/>
              <a:t>経済分析部</a:t>
            </a:r>
            <a:endParaRPr lang="en-US" altLang="ja-JP" dirty="0"/>
          </a:p>
          <a:p>
            <a:pPr marL="0" indent="0">
              <a:buNone/>
            </a:pPr>
            <a:r>
              <a:rPr lang="ja-JP" altLang="en-US" dirty="0" smtClean="0"/>
              <a:t>　　　　</a:t>
            </a:r>
            <a:r>
              <a:rPr lang="ja-JP" altLang="en-US" dirty="0"/>
              <a:t>コミュニケーション</a:t>
            </a:r>
            <a:r>
              <a:rPr lang="ja-JP" altLang="en-US" dirty="0" smtClean="0"/>
              <a:t>　　　　       財政分析部                 </a:t>
            </a:r>
            <a:r>
              <a:rPr lang="en-US" altLang="ja-JP" dirty="0"/>
              <a:t>(5+15</a:t>
            </a:r>
            <a:r>
              <a:rPr lang="ja-JP" altLang="en-US" dirty="0"/>
              <a:t>人</a:t>
            </a:r>
            <a:r>
              <a:rPr lang="en-US" altLang="ja-JP" dirty="0"/>
              <a:t>)</a:t>
            </a:r>
          </a:p>
          <a:p>
            <a:pPr marL="0" indent="0">
              <a:buNone/>
            </a:pPr>
            <a:r>
              <a:rPr lang="ja-JP" altLang="en-US" dirty="0" smtClean="0"/>
              <a:t>　　　　　　　　　准局長</a:t>
            </a:r>
            <a:r>
              <a:rPr lang="en-US" altLang="ja-JP" dirty="0" smtClean="0"/>
              <a:t>(1</a:t>
            </a:r>
            <a:r>
              <a:rPr lang="ja-JP" altLang="en-US" dirty="0" smtClean="0"/>
              <a:t>＋</a:t>
            </a:r>
            <a:r>
              <a:rPr lang="en-US" altLang="ja-JP" dirty="0" smtClean="0"/>
              <a:t>1</a:t>
            </a:r>
            <a:r>
              <a:rPr lang="ja-JP" altLang="en-US" dirty="0" smtClean="0"/>
              <a:t>人</a:t>
            </a:r>
            <a:r>
              <a:rPr lang="en-US" altLang="ja-JP" dirty="0" smtClean="0"/>
              <a:t>)</a:t>
            </a:r>
            <a:r>
              <a:rPr lang="ja-JP" altLang="en-US" dirty="0" smtClean="0"/>
              <a:t>　     税分析部</a:t>
            </a:r>
            <a:endParaRPr lang="en-US" altLang="ja-JP" dirty="0" smtClean="0"/>
          </a:p>
          <a:p>
            <a:pPr marL="0" indent="0">
              <a:buNone/>
            </a:pPr>
            <a:r>
              <a:rPr lang="ja-JP" altLang="en-US" dirty="0" smtClean="0"/>
              <a:t>　　　　　　　　　　　　              　　　　  予算分析部</a:t>
            </a:r>
            <a:r>
              <a:rPr lang="ja-JP" altLang="en-US" dirty="0"/>
              <a:t> </a:t>
            </a:r>
            <a:r>
              <a:rPr lang="ja-JP" altLang="en-US" dirty="0" smtClean="0"/>
              <a:t>   　　　           ベースライン分析課</a:t>
            </a:r>
            <a:r>
              <a:rPr lang="en-US" altLang="ja-JP" dirty="0" smtClean="0"/>
              <a:t>(20+0</a:t>
            </a:r>
            <a:r>
              <a:rPr lang="ja-JP" altLang="en-US" dirty="0" smtClean="0"/>
              <a:t>人</a:t>
            </a:r>
            <a:r>
              <a:rPr lang="en-US" altLang="ja-JP" dirty="0" smtClean="0"/>
              <a:t>)</a:t>
            </a:r>
            <a:r>
              <a:rPr lang="ja-JP" altLang="en-US" dirty="0" smtClean="0"/>
              <a:t>　　　　　　　　　　　　　　　　　　　　　　　　　　</a:t>
            </a:r>
            <a:endParaRPr lang="en-US" altLang="ja-JP" dirty="0"/>
          </a:p>
          <a:p>
            <a:pPr marL="0" indent="0">
              <a:buNone/>
            </a:pPr>
            <a:r>
              <a:rPr lang="ja-JP" altLang="en-US" dirty="0" smtClean="0"/>
              <a:t>局長</a:t>
            </a:r>
            <a:r>
              <a:rPr lang="en-US" altLang="ja-JP" dirty="0" smtClean="0"/>
              <a:t>(1+1</a:t>
            </a:r>
            <a:r>
              <a:rPr lang="ja-JP" altLang="en-US" dirty="0" smtClean="0"/>
              <a:t>人</a:t>
            </a:r>
            <a:r>
              <a:rPr lang="en-US" altLang="ja-JP" dirty="0" smtClean="0"/>
              <a:t>)</a:t>
            </a:r>
            <a:r>
              <a:rPr lang="ja-JP" altLang="en-US" dirty="0" smtClean="0"/>
              <a:t>ー副局長</a:t>
            </a:r>
            <a:r>
              <a:rPr lang="en-US" altLang="ja-JP" dirty="0" smtClean="0"/>
              <a:t>(1+1</a:t>
            </a:r>
            <a:r>
              <a:rPr lang="ja-JP" altLang="en-US" dirty="0" smtClean="0"/>
              <a:t>人</a:t>
            </a:r>
            <a:r>
              <a:rPr lang="en-US" altLang="ja-JP" dirty="0" smtClean="0"/>
              <a:t>)</a:t>
            </a:r>
            <a:r>
              <a:rPr lang="ja-JP" altLang="en-US" dirty="0" smtClean="0"/>
              <a:t>　　　　　　　　　　</a:t>
            </a:r>
            <a:r>
              <a:rPr lang="ja-JP" altLang="en-US" dirty="0"/>
              <a:t> </a:t>
            </a:r>
            <a:r>
              <a:rPr lang="ja-JP" altLang="en-US" dirty="0" smtClean="0"/>
              <a:t> 　　　　　         提案分析課</a:t>
            </a:r>
            <a:r>
              <a:rPr lang="en-US" altLang="ja-JP" dirty="0" smtClean="0"/>
              <a:t>(0+45</a:t>
            </a:r>
            <a:r>
              <a:rPr lang="ja-JP" altLang="en-US" dirty="0" smtClean="0"/>
              <a:t>人</a:t>
            </a:r>
            <a:r>
              <a:rPr lang="en-US" altLang="ja-JP" dirty="0" smtClean="0"/>
              <a:t>)</a:t>
            </a:r>
          </a:p>
          <a:p>
            <a:pPr marL="0" indent="0">
              <a:buNone/>
            </a:pPr>
            <a:r>
              <a:rPr lang="ja-JP" altLang="en-US" dirty="0" smtClean="0"/>
              <a:t>　　　　　　　　　　　　　　　　　　　　　　　　　　　       　　　　　        必須義務分析課</a:t>
            </a:r>
            <a:r>
              <a:rPr lang="en-US" altLang="ja-JP" dirty="0" smtClean="0"/>
              <a:t>(0+15</a:t>
            </a:r>
            <a:r>
              <a:rPr lang="ja-JP" altLang="en-US" dirty="0" smtClean="0"/>
              <a:t>人</a:t>
            </a:r>
            <a:r>
              <a:rPr lang="en-US" altLang="ja-JP" dirty="0" smtClean="0"/>
              <a:t>)</a:t>
            </a:r>
          </a:p>
          <a:p>
            <a:pPr marL="0" indent="0">
              <a:buNone/>
            </a:pPr>
            <a:r>
              <a:rPr kumimoji="1" lang="ja-JP" altLang="en-US" dirty="0" smtClean="0"/>
              <a:t>　　　 </a:t>
            </a:r>
            <a:r>
              <a:rPr lang="ja-JP" altLang="en-US" dirty="0" smtClean="0"/>
              <a:t>立法担当准局長</a:t>
            </a:r>
            <a:r>
              <a:rPr lang="en-US" altLang="ja-JP" dirty="0" smtClean="0"/>
              <a:t>(1+1)</a:t>
            </a:r>
            <a:r>
              <a:rPr lang="ja-JP" altLang="en-US" dirty="0" smtClean="0"/>
              <a:t>　　　　プログラム部</a:t>
            </a:r>
            <a:r>
              <a:rPr lang="en-US" altLang="ja-JP" dirty="0" smtClean="0"/>
              <a:t>(0+75</a:t>
            </a:r>
            <a:r>
              <a:rPr lang="ja-JP" altLang="en-US" dirty="0" smtClean="0"/>
              <a:t>人）　   健康</a:t>
            </a:r>
            <a:r>
              <a:rPr lang="ja-JP" altLang="en-US" dirty="0"/>
              <a:t>医療・人的資源課</a:t>
            </a:r>
            <a:endParaRPr lang="en-US" altLang="ja-JP" dirty="0" smtClean="0"/>
          </a:p>
          <a:p>
            <a:pPr marL="0" indent="0">
              <a:buNone/>
            </a:pPr>
            <a:r>
              <a:rPr kumimoji="1" lang="ja-JP" altLang="en-US" dirty="0"/>
              <a:t>　</a:t>
            </a:r>
            <a:r>
              <a:rPr kumimoji="1" lang="ja-JP" altLang="en-US" dirty="0" smtClean="0"/>
              <a:t>　　　　　　　　　　　　　　　　　　　　　　　　　　　　　　　　　　　   </a:t>
            </a:r>
            <a:r>
              <a:rPr lang="ja-JP" altLang="en-US" dirty="0" smtClean="0"/>
              <a:t>国家</a:t>
            </a:r>
            <a:r>
              <a:rPr lang="ja-JP" altLang="en-US" dirty="0"/>
              <a:t>安全保障課</a:t>
            </a:r>
            <a:r>
              <a:rPr kumimoji="1" lang="ja-JP" altLang="en-US" dirty="0" smtClean="0"/>
              <a:t>　　</a:t>
            </a:r>
            <a:endParaRPr kumimoji="1" lang="en-US" altLang="ja-JP" dirty="0" smtClean="0"/>
          </a:p>
          <a:p>
            <a:pPr marL="0" indent="0">
              <a:buNone/>
            </a:pPr>
            <a:r>
              <a:rPr lang="ja-JP" altLang="en-US" dirty="0" smtClean="0"/>
              <a:t>　　　　総合評議会</a:t>
            </a:r>
            <a:r>
              <a:rPr lang="en-US" altLang="ja-JP" dirty="0" smtClean="0"/>
              <a:t>(0?)</a:t>
            </a:r>
            <a:r>
              <a:rPr lang="ja-JP" altLang="en-US" dirty="0" smtClean="0"/>
              <a:t>　　　　　　　 経営</a:t>
            </a:r>
            <a:r>
              <a:rPr lang="ja-JP" altLang="en-US" dirty="0"/>
              <a:t>・業務・インフォメーション部</a:t>
            </a:r>
            <a:r>
              <a:rPr lang="en-US" altLang="ja-JP" dirty="0"/>
              <a:t>(10+20)</a:t>
            </a:r>
          </a:p>
          <a:p>
            <a:pPr marL="0" indent="0">
              <a:buNone/>
            </a:pPr>
            <a:r>
              <a:rPr lang="ja-JP" altLang="en-US" dirty="0" smtClean="0"/>
              <a:t>　　　　　　　　　　　　　　　　　　　　　　　　　　　　　　　　　　          合計人数</a:t>
            </a:r>
            <a:r>
              <a:rPr lang="en-US" altLang="ja-JP" dirty="0" smtClean="0"/>
              <a:t>(45+190=235)</a:t>
            </a:r>
            <a:endParaRPr kumimoji="1" lang="en-US" altLang="ja-JP" dirty="0" smtClean="0"/>
          </a:p>
          <a:p>
            <a:pPr marL="0" indent="0">
              <a:buNone/>
            </a:pPr>
            <a:r>
              <a:rPr lang="ja-JP" altLang="en-US" dirty="0" smtClean="0"/>
              <a:t>　　　</a:t>
            </a:r>
            <a:r>
              <a:rPr lang="ja-JP" altLang="en-US" sz="2100" dirty="0" smtClean="0"/>
              <a:t>（注）年度不明、多分</a:t>
            </a:r>
            <a:r>
              <a:rPr lang="en-US" altLang="ja-JP" sz="2100" dirty="0" smtClean="0"/>
              <a:t>2002</a:t>
            </a:r>
            <a:r>
              <a:rPr lang="ja-JP" altLang="en-US" sz="2100" dirty="0" err="1" smtClean="0"/>
              <a:t>。</a:t>
            </a:r>
            <a:r>
              <a:rPr lang="ja-JP" altLang="en-US" sz="2100" dirty="0" smtClean="0"/>
              <a:t>人員配置は“コア＋その他”の人数。配置が不明な部分があり、その部分</a:t>
            </a:r>
            <a:endParaRPr lang="en-US" altLang="ja-JP" sz="2100" dirty="0" smtClean="0"/>
          </a:p>
          <a:p>
            <a:pPr marL="0" indent="0">
              <a:buNone/>
            </a:pPr>
            <a:r>
              <a:rPr lang="en-US" altLang="ja-JP" sz="2100" dirty="0"/>
              <a:t> </a:t>
            </a:r>
            <a:r>
              <a:rPr lang="en-US" altLang="ja-JP" sz="2100" dirty="0" smtClean="0"/>
              <a:t>           </a:t>
            </a:r>
            <a:r>
              <a:rPr lang="ja-JP" altLang="en-US" sz="2100" dirty="0" smtClean="0"/>
              <a:t>は上野宏が判断した。出典：上野真城子</a:t>
            </a:r>
            <a:r>
              <a:rPr lang="en-US" altLang="ja-JP" sz="2100" dirty="0" smtClean="0"/>
              <a:t>(2013), original: CBO,HP, organization chart,</a:t>
            </a:r>
            <a:r>
              <a:rPr lang="ja-JP" altLang="en-US" sz="2100" dirty="0" smtClean="0"/>
              <a:t>年度不明。</a:t>
            </a:r>
            <a:endParaRPr lang="en-US" altLang="ja-JP" sz="2100" dirty="0"/>
          </a:p>
        </p:txBody>
      </p:sp>
      <p:sp>
        <p:nvSpPr>
          <p:cNvPr id="4" name="正方形/長方形 3"/>
          <p:cNvSpPr/>
          <p:nvPr/>
        </p:nvSpPr>
        <p:spPr>
          <a:xfrm>
            <a:off x="838200" y="370390"/>
            <a:ext cx="10515600" cy="8596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solidFill>
                  <a:schemeClr val="tx1"/>
                </a:solidFill>
              </a:rPr>
              <a:t>13</a:t>
            </a:fld>
            <a:endParaRPr kumimoji="1" lang="ja-JP" altLang="en-US">
              <a:solidFill>
                <a:schemeClr val="tx1"/>
              </a:solidFill>
            </a:endParaRPr>
          </a:p>
        </p:txBody>
      </p:sp>
      <p:sp>
        <p:nvSpPr>
          <p:cNvPr id="6" name="正方形/長方形 5"/>
          <p:cNvSpPr/>
          <p:nvPr/>
        </p:nvSpPr>
        <p:spPr>
          <a:xfrm>
            <a:off x="1643743" y="1458686"/>
            <a:ext cx="2862943" cy="283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正方形/長方形 6"/>
          <p:cNvSpPr/>
          <p:nvPr/>
        </p:nvSpPr>
        <p:spPr>
          <a:xfrm>
            <a:off x="1665514" y="2155371"/>
            <a:ext cx="2830286"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正方形/長方形 7"/>
          <p:cNvSpPr/>
          <p:nvPr/>
        </p:nvSpPr>
        <p:spPr>
          <a:xfrm>
            <a:off x="729343" y="3222171"/>
            <a:ext cx="3864427" cy="391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1556657" y="3973286"/>
            <a:ext cx="2939143"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1643743" y="4691743"/>
            <a:ext cx="2862943" cy="3156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4" name="直線コネクタ 13"/>
          <p:cNvCxnSpPr/>
          <p:nvPr/>
        </p:nvCxnSpPr>
        <p:spPr>
          <a:xfrm flipH="1">
            <a:off x="4702627" y="1597478"/>
            <a:ext cx="21771" cy="3249386"/>
          </a:xfrm>
          <a:prstGeom prst="line">
            <a:avLst/>
          </a:prstGeom>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4702627" y="1600200"/>
            <a:ext cx="250373" cy="0"/>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a:off x="4702627" y="1970314"/>
            <a:ext cx="250373" cy="0"/>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flipV="1">
            <a:off x="4724398" y="2348594"/>
            <a:ext cx="228602" cy="2720"/>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4724398" y="2662917"/>
            <a:ext cx="228602"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4713512" y="3069771"/>
            <a:ext cx="239488" cy="0"/>
          </a:xfrm>
          <a:prstGeom prst="line">
            <a:avLst/>
          </a:prstGeom>
        </p:spPr>
        <p:style>
          <a:lnRef idx="1">
            <a:schemeClr val="dk1"/>
          </a:lnRef>
          <a:fillRef idx="0">
            <a:schemeClr val="dk1"/>
          </a:fillRef>
          <a:effectRef idx="0">
            <a:schemeClr val="dk1"/>
          </a:effectRef>
          <a:fontRef idx="minor">
            <a:schemeClr val="tx1"/>
          </a:fontRef>
        </p:style>
      </p:cxnSp>
      <p:cxnSp>
        <p:nvCxnSpPr>
          <p:cNvPr id="26" name="直線コネクタ 25"/>
          <p:cNvCxnSpPr/>
          <p:nvPr/>
        </p:nvCxnSpPr>
        <p:spPr>
          <a:xfrm>
            <a:off x="4702627" y="4125686"/>
            <a:ext cx="250373" cy="0"/>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4724398" y="4846864"/>
            <a:ext cx="228602" cy="0"/>
          </a:xfrm>
          <a:prstGeom prst="line">
            <a:avLst/>
          </a:prstGeom>
        </p:spPr>
        <p:style>
          <a:lnRef idx="1">
            <a:schemeClr val="dk1"/>
          </a:lnRef>
          <a:fillRef idx="0">
            <a:schemeClr val="dk1"/>
          </a:fillRef>
          <a:effectRef idx="0">
            <a:schemeClr val="dk1"/>
          </a:effectRef>
          <a:fontRef idx="minor">
            <a:schemeClr val="tx1"/>
          </a:fontRef>
        </p:style>
      </p:cxnSp>
      <p:cxnSp>
        <p:nvCxnSpPr>
          <p:cNvPr id="32" name="直線コネクタ 31"/>
          <p:cNvCxnSpPr>
            <a:stCxn id="8" idx="3"/>
          </p:cNvCxnSpPr>
          <p:nvPr/>
        </p:nvCxnSpPr>
        <p:spPr>
          <a:xfrm>
            <a:off x="4593770" y="3418114"/>
            <a:ext cx="130628" cy="0"/>
          </a:xfrm>
          <a:prstGeom prst="line">
            <a:avLst/>
          </a:prstGeom>
        </p:spPr>
        <p:style>
          <a:lnRef idx="1">
            <a:schemeClr val="dk1"/>
          </a:lnRef>
          <a:fillRef idx="0">
            <a:schemeClr val="dk1"/>
          </a:fillRef>
          <a:effectRef idx="0">
            <a:schemeClr val="dk1"/>
          </a:effectRef>
          <a:fontRef idx="minor">
            <a:schemeClr val="tx1"/>
          </a:fontRef>
        </p:style>
      </p:cxnSp>
      <p:cxnSp>
        <p:nvCxnSpPr>
          <p:cNvPr id="34" name="カギ線コネクタ 33"/>
          <p:cNvCxnSpPr>
            <a:stCxn id="6" idx="1"/>
          </p:cNvCxnSpPr>
          <p:nvPr/>
        </p:nvCxnSpPr>
        <p:spPr>
          <a:xfrm rot="10800000" flipV="1">
            <a:off x="1262743" y="1600199"/>
            <a:ext cx="381000" cy="1621971"/>
          </a:xfrm>
          <a:prstGeom prst="bentConnector2">
            <a:avLst/>
          </a:prstGeom>
        </p:spPr>
        <p:style>
          <a:lnRef idx="1">
            <a:schemeClr val="dk1"/>
          </a:lnRef>
          <a:fillRef idx="0">
            <a:schemeClr val="dk1"/>
          </a:fillRef>
          <a:effectRef idx="0">
            <a:schemeClr val="dk1"/>
          </a:effectRef>
          <a:fontRef idx="minor">
            <a:schemeClr val="tx1"/>
          </a:fontRef>
        </p:style>
      </p:cxnSp>
      <p:cxnSp>
        <p:nvCxnSpPr>
          <p:cNvPr id="36" name="カギ線コネクタ 35"/>
          <p:cNvCxnSpPr>
            <a:stCxn id="7" idx="1"/>
          </p:cNvCxnSpPr>
          <p:nvPr/>
        </p:nvCxnSpPr>
        <p:spPr>
          <a:xfrm rot="10800000" flipV="1">
            <a:off x="1458688" y="2498271"/>
            <a:ext cx="206826" cy="723900"/>
          </a:xfrm>
          <a:prstGeom prst="bentConnector2">
            <a:avLst/>
          </a:prstGeom>
        </p:spPr>
        <p:style>
          <a:lnRef idx="1">
            <a:schemeClr val="dk1"/>
          </a:lnRef>
          <a:fillRef idx="0">
            <a:schemeClr val="dk1"/>
          </a:fillRef>
          <a:effectRef idx="0">
            <a:schemeClr val="dk1"/>
          </a:effectRef>
          <a:fontRef idx="minor">
            <a:schemeClr val="tx1"/>
          </a:fontRef>
        </p:style>
      </p:cxnSp>
      <p:cxnSp>
        <p:nvCxnSpPr>
          <p:cNvPr id="38" name="カギ線コネクタ 37"/>
          <p:cNvCxnSpPr>
            <a:stCxn id="10" idx="1"/>
          </p:cNvCxnSpPr>
          <p:nvPr/>
        </p:nvCxnSpPr>
        <p:spPr>
          <a:xfrm rot="10800000">
            <a:off x="1458687" y="3614058"/>
            <a:ext cx="97970" cy="511629"/>
          </a:xfrm>
          <a:prstGeom prst="bentConnector2">
            <a:avLst/>
          </a:prstGeom>
        </p:spPr>
        <p:style>
          <a:lnRef idx="1">
            <a:schemeClr val="dk1"/>
          </a:lnRef>
          <a:fillRef idx="0">
            <a:schemeClr val="dk1"/>
          </a:fillRef>
          <a:effectRef idx="0">
            <a:schemeClr val="dk1"/>
          </a:effectRef>
          <a:fontRef idx="minor">
            <a:schemeClr val="tx1"/>
          </a:fontRef>
        </p:style>
      </p:cxnSp>
      <p:cxnSp>
        <p:nvCxnSpPr>
          <p:cNvPr id="42" name="カギ線コネクタ 41"/>
          <p:cNvCxnSpPr>
            <a:endCxn id="11" idx="1"/>
          </p:cNvCxnSpPr>
          <p:nvPr/>
        </p:nvCxnSpPr>
        <p:spPr>
          <a:xfrm rot="16200000" flipH="1">
            <a:off x="835478" y="4041320"/>
            <a:ext cx="1235529" cy="381001"/>
          </a:xfrm>
          <a:prstGeom prst="bentConnector2">
            <a:avLst/>
          </a:prstGeom>
        </p:spPr>
        <p:style>
          <a:lnRef idx="1">
            <a:schemeClr val="dk1"/>
          </a:lnRef>
          <a:fillRef idx="0">
            <a:schemeClr val="dk1"/>
          </a:fillRef>
          <a:effectRef idx="0">
            <a:schemeClr val="dk1"/>
          </a:effectRef>
          <a:fontRef idx="minor">
            <a:schemeClr val="tx1"/>
          </a:fontRef>
        </p:style>
      </p:cxnSp>
      <p:sp>
        <p:nvSpPr>
          <p:cNvPr id="43" name="右中かっこ 42"/>
          <p:cNvSpPr/>
          <p:nvPr/>
        </p:nvSpPr>
        <p:spPr>
          <a:xfrm>
            <a:off x="7130143" y="1475015"/>
            <a:ext cx="130628" cy="62592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4" name="右中かっこ 43"/>
          <p:cNvSpPr/>
          <p:nvPr/>
        </p:nvSpPr>
        <p:spPr>
          <a:xfrm>
            <a:off x="7107283" y="2231571"/>
            <a:ext cx="153488" cy="6096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46" name="直線コネクタ 45"/>
          <p:cNvCxnSpPr/>
          <p:nvPr/>
        </p:nvCxnSpPr>
        <p:spPr>
          <a:xfrm>
            <a:off x="7620000" y="3069771"/>
            <a:ext cx="0" cy="718458"/>
          </a:xfrm>
          <a:prstGeom prst="line">
            <a:avLst/>
          </a:prstGeom>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a:xfrm>
            <a:off x="6368143" y="3069771"/>
            <a:ext cx="1469571" cy="0"/>
          </a:xfrm>
          <a:prstGeom prst="line">
            <a:avLst/>
          </a:prstGeom>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a:xfrm>
            <a:off x="7620000" y="3418114"/>
            <a:ext cx="217714" cy="0"/>
          </a:xfrm>
          <a:prstGeom prst="line">
            <a:avLst/>
          </a:prstGeom>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7620000" y="3788229"/>
            <a:ext cx="217714" cy="0"/>
          </a:xfrm>
          <a:prstGeom prst="line">
            <a:avLst/>
          </a:prstGeom>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a:off x="7391400" y="4125686"/>
            <a:ext cx="446314" cy="0"/>
          </a:xfrm>
          <a:prstGeom prst="line">
            <a:avLst/>
          </a:prstGeom>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flipH="1">
            <a:off x="7614557" y="4125686"/>
            <a:ext cx="5443" cy="370114"/>
          </a:xfrm>
          <a:prstGeom prst="line">
            <a:avLst/>
          </a:prstGeom>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a:xfrm>
            <a:off x="7614557" y="4495800"/>
            <a:ext cx="223157" cy="0"/>
          </a:xfrm>
          <a:prstGeom prst="line">
            <a:avLst/>
          </a:prstGeom>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a:xfrm flipV="1">
            <a:off x="1153884" y="5050518"/>
            <a:ext cx="10243457" cy="108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9616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37458"/>
            <a:ext cx="10515600" cy="772885"/>
          </a:xfrm>
        </p:spPr>
        <p:txBody>
          <a:bodyPr>
            <a:normAutofit fontScale="90000"/>
          </a:bodyPr>
          <a:lstStyle/>
          <a:p>
            <a:pPr algn="ctr"/>
            <a:r>
              <a:rPr lang="en-US" altLang="ja-JP" sz="2800" b="1" dirty="0">
                <a:latin typeface="+mj-ea"/>
              </a:rPr>
              <a:t>F</a:t>
            </a:r>
            <a:r>
              <a:rPr lang="en-US" altLang="ja-JP" sz="2800" b="1" dirty="0" smtClean="0">
                <a:latin typeface="+mj-ea"/>
              </a:rPr>
              <a:t>. </a:t>
            </a:r>
            <a:r>
              <a:rPr lang="ja-JP" altLang="en-US" sz="2800" dirty="0"/>
              <a:t>代表例：米国の議会予算局≡</a:t>
            </a:r>
            <a:r>
              <a:rPr lang="en-US" altLang="ja-JP" sz="2800" dirty="0"/>
              <a:t>CBO</a:t>
            </a:r>
            <a:r>
              <a:rPr lang="ja-JP" altLang="en-US" sz="2800" dirty="0"/>
              <a:t>（</a:t>
            </a:r>
            <a:r>
              <a:rPr lang="en-US" altLang="ja-JP" sz="2800" dirty="0"/>
              <a:t>Congressional</a:t>
            </a:r>
            <a:r>
              <a:rPr lang="ja-JP" altLang="en-US" sz="2800" dirty="0"/>
              <a:t> </a:t>
            </a:r>
            <a:r>
              <a:rPr lang="en-US" altLang="ja-JP" sz="2800" dirty="0"/>
              <a:t>Budget</a:t>
            </a:r>
            <a:r>
              <a:rPr lang="ja-JP" altLang="en-US" sz="2800" dirty="0"/>
              <a:t> </a:t>
            </a:r>
            <a:r>
              <a:rPr lang="en-US" altLang="ja-JP" sz="2800" dirty="0"/>
              <a:t>Office)</a:t>
            </a:r>
            <a:br>
              <a:rPr lang="en-US" altLang="ja-JP" sz="2800" dirty="0"/>
            </a:br>
            <a:r>
              <a:rPr lang="ja-JP" altLang="en-US" sz="2800" dirty="0" smtClean="0"/>
              <a:t>（</a:t>
            </a:r>
            <a:r>
              <a:rPr lang="en-US" altLang="ja-JP" sz="2800" b="1" dirty="0" smtClean="0">
                <a:latin typeface="+mj-ea"/>
              </a:rPr>
              <a:t>2</a:t>
            </a:r>
            <a:r>
              <a:rPr lang="ja-JP" altLang="en-US" sz="2800" b="1" dirty="0" smtClean="0">
                <a:latin typeface="+mj-ea"/>
              </a:rPr>
              <a:t>）</a:t>
            </a:r>
            <a:r>
              <a:rPr lang="ja-JP" altLang="en-US" sz="2800" dirty="0" smtClean="0"/>
              <a:t>議会予算局の基本機能（</a:t>
            </a:r>
            <a:r>
              <a:rPr lang="ja-JP" altLang="en-US" sz="2800" dirty="0"/>
              <a:t>年度不明）</a:t>
            </a:r>
            <a:endParaRPr kumimoji="1" lang="ja-JP" altLang="en-US" sz="2800" dirty="0"/>
          </a:p>
        </p:txBody>
      </p:sp>
      <p:sp>
        <p:nvSpPr>
          <p:cNvPr id="3" name="コンテンツ プレースホルダー 2"/>
          <p:cNvSpPr>
            <a:spLocks noGrp="1"/>
          </p:cNvSpPr>
          <p:nvPr>
            <p:ph idx="1"/>
          </p:nvPr>
        </p:nvSpPr>
        <p:spPr>
          <a:xfrm>
            <a:off x="838200" y="1664607"/>
            <a:ext cx="10515600" cy="4680857"/>
          </a:xfrm>
        </p:spPr>
        <p:txBody>
          <a:bodyPr>
            <a:normAutofit fontScale="77500" lnSpcReduction="20000"/>
          </a:bodyPr>
          <a:lstStyle/>
          <a:p>
            <a:pPr marL="0" indent="0">
              <a:buNone/>
            </a:pPr>
            <a:r>
              <a:rPr lang="ja-JP" altLang="en-US" dirty="0" smtClean="0"/>
              <a:t>①経済予測（民間予測、中央銀行予測、国際機関予測も参照）。</a:t>
            </a:r>
            <a:endParaRPr lang="en-US" altLang="ja-JP" dirty="0" smtClean="0"/>
          </a:p>
          <a:p>
            <a:pPr marL="0" indent="0">
              <a:buNone/>
            </a:pPr>
            <a:r>
              <a:rPr lang="ja-JP" altLang="en-US" dirty="0" smtClean="0"/>
              <a:t>②モデル開発（上記民間・中銀・国際機関予測に勝つためには強力なモデルが</a:t>
            </a:r>
            <a:endParaRPr lang="en-US" altLang="ja-JP" dirty="0" smtClean="0"/>
          </a:p>
          <a:p>
            <a:pPr marL="0" indent="0">
              <a:buNone/>
            </a:pPr>
            <a:r>
              <a:rPr lang="ja-JP" altLang="en-US" dirty="0"/>
              <a:t>　</a:t>
            </a:r>
            <a:r>
              <a:rPr lang="ja-JP" altLang="en-US" dirty="0" smtClean="0"/>
              <a:t>　必要）。</a:t>
            </a:r>
            <a:endParaRPr kumimoji="1" lang="en-US" altLang="ja-JP" dirty="0" smtClean="0"/>
          </a:p>
          <a:p>
            <a:pPr marL="0" indent="0">
              <a:buNone/>
            </a:pPr>
            <a:r>
              <a:rPr kumimoji="1" lang="ja-JP" altLang="en-US" dirty="0" smtClean="0"/>
              <a:t>③ベースライン予測（現時点での既存法・政策に基づく経済と財政の予測）。</a:t>
            </a:r>
            <a:endParaRPr kumimoji="1" lang="en-US" altLang="ja-JP" dirty="0" smtClean="0"/>
          </a:p>
          <a:p>
            <a:pPr marL="0" indent="0">
              <a:buNone/>
            </a:pPr>
            <a:r>
              <a:rPr lang="ja-JP" altLang="en-US" dirty="0" smtClean="0"/>
              <a:t>④予算分析：行政による当年予算がもたらす、ベースラインからの将来変化</a:t>
            </a:r>
            <a:endParaRPr lang="en-US" altLang="ja-JP" dirty="0" smtClean="0"/>
          </a:p>
          <a:p>
            <a:pPr marL="0" indent="0">
              <a:buNone/>
            </a:pPr>
            <a:r>
              <a:rPr lang="en-US" altLang="ja-JP" dirty="0"/>
              <a:t> </a:t>
            </a:r>
            <a:r>
              <a:rPr lang="en-US" altLang="ja-JP" dirty="0" smtClean="0"/>
              <a:t>    </a:t>
            </a:r>
            <a:r>
              <a:rPr lang="ja-JP" altLang="en-US" dirty="0" smtClean="0"/>
              <a:t>（特には国家債務について）の予測・分析。</a:t>
            </a:r>
            <a:endParaRPr lang="en-US" altLang="ja-JP" dirty="0" smtClean="0"/>
          </a:p>
          <a:p>
            <a:pPr marL="0" indent="0">
              <a:buNone/>
            </a:pPr>
            <a:r>
              <a:rPr lang="ja-JP" altLang="en-US" dirty="0" smtClean="0"/>
              <a:t>⑤税分析。</a:t>
            </a:r>
            <a:endParaRPr lang="en-US" altLang="ja-JP" dirty="0" smtClean="0"/>
          </a:p>
          <a:p>
            <a:pPr marL="0" indent="0">
              <a:buNone/>
            </a:pPr>
            <a:r>
              <a:rPr lang="ja-JP" altLang="en-US" dirty="0"/>
              <a:t>⑥</a:t>
            </a:r>
            <a:r>
              <a:rPr kumimoji="1" lang="ja-JP" altLang="en-US" dirty="0" smtClean="0"/>
              <a:t>期間は、</a:t>
            </a:r>
            <a:r>
              <a:rPr kumimoji="1" lang="en-US" altLang="ja-JP" dirty="0" smtClean="0"/>
              <a:t>3</a:t>
            </a:r>
            <a:r>
              <a:rPr kumimoji="1" lang="ja-JP" altLang="en-US" dirty="0" smtClean="0"/>
              <a:t>年・中期（</a:t>
            </a:r>
            <a:r>
              <a:rPr kumimoji="1" lang="en-US" altLang="ja-JP" dirty="0" smtClean="0"/>
              <a:t>25</a:t>
            </a:r>
            <a:r>
              <a:rPr kumimoji="1" lang="ja-JP" altLang="en-US" dirty="0" smtClean="0"/>
              <a:t>年）・時に長期（</a:t>
            </a:r>
            <a:r>
              <a:rPr kumimoji="1" lang="en-US" altLang="ja-JP" dirty="0" smtClean="0"/>
              <a:t>75</a:t>
            </a:r>
            <a:r>
              <a:rPr kumimoji="1" lang="ja-JP" altLang="en-US" dirty="0" smtClean="0"/>
              <a:t>年）の期間、財政と経済についての</a:t>
            </a:r>
            <a:r>
              <a:rPr lang="ja-JP" altLang="en-US" dirty="0" smtClean="0"/>
              <a:t>予測・</a:t>
            </a:r>
            <a:endParaRPr lang="en-US" altLang="ja-JP" dirty="0" smtClean="0"/>
          </a:p>
          <a:p>
            <a:pPr marL="0" indent="0">
              <a:buNone/>
            </a:pPr>
            <a:r>
              <a:rPr lang="ja-JP" altLang="en-US" dirty="0"/>
              <a:t>　</a:t>
            </a:r>
            <a:r>
              <a:rPr lang="ja-JP" altLang="en-US" dirty="0" smtClean="0"/>
              <a:t>　分析。</a:t>
            </a:r>
            <a:endParaRPr lang="en-US" altLang="ja-JP" dirty="0" smtClean="0"/>
          </a:p>
          <a:p>
            <a:pPr marL="0" indent="0">
              <a:buNone/>
            </a:pPr>
            <a:r>
              <a:rPr lang="ja-JP" altLang="en-US" dirty="0" smtClean="0"/>
              <a:t>⑦個別</a:t>
            </a:r>
            <a:r>
              <a:rPr kumimoji="1" lang="ja-JP" altLang="en-US" dirty="0" smtClean="0"/>
              <a:t>政策提案についてのコスト（将来財政と経済に及ぼす影響）予測・分析。</a:t>
            </a:r>
            <a:endParaRPr kumimoji="1" lang="en-US" altLang="ja-JP" dirty="0" smtClean="0"/>
          </a:p>
          <a:p>
            <a:pPr marL="0" indent="0">
              <a:buNone/>
            </a:pPr>
            <a:r>
              <a:rPr lang="ja-JP" altLang="en-US" dirty="0" smtClean="0"/>
              <a:t>⑧予算削減の選択肢の検討。</a:t>
            </a:r>
            <a:endParaRPr lang="en-US" altLang="ja-JP" dirty="0" smtClean="0"/>
          </a:p>
          <a:p>
            <a:pPr marL="0" indent="0">
              <a:buNone/>
            </a:pPr>
            <a:r>
              <a:rPr kumimoji="1" lang="ja-JP" altLang="en-US" dirty="0" smtClean="0"/>
              <a:t>⑨規制の影響の分析。</a:t>
            </a:r>
            <a:endParaRPr kumimoji="1" lang="en-US" altLang="ja-JP" dirty="0" smtClean="0"/>
          </a:p>
          <a:p>
            <a:pPr marL="0" indent="0">
              <a:buNone/>
            </a:pPr>
            <a:r>
              <a:rPr lang="ja-JP" altLang="en-US" dirty="0" smtClean="0"/>
              <a:t>　　</a:t>
            </a:r>
            <a:r>
              <a:rPr lang="ja-JP" altLang="en-US" sz="2400" dirty="0" smtClean="0"/>
              <a:t>（注）年度</a:t>
            </a:r>
            <a:r>
              <a:rPr lang="ja-JP" altLang="en-US" sz="2400" dirty="0"/>
              <a:t>不明、多分</a:t>
            </a:r>
            <a:r>
              <a:rPr lang="en-US" altLang="ja-JP" sz="2400" dirty="0"/>
              <a:t>2002</a:t>
            </a:r>
            <a:r>
              <a:rPr lang="ja-JP" altLang="en-US" sz="2400" dirty="0" err="1" smtClean="0"/>
              <a:t>。</a:t>
            </a:r>
            <a:r>
              <a:rPr lang="ja-JP" altLang="en-US" sz="2400" dirty="0" smtClean="0"/>
              <a:t>出典</a:t>
            </a:r>
            <a:r>
              <a:rPr lang="ja-JP" altLang="en-US" sz="2400" dirty="0"/>
              <a:t>：上野真城子</a:t>
            </a:r>
            <a:r>
              <a:rPr lang="en-US" altLang="ja-JP" sz="2400" dirty="0"/>
              <a:t>(2013), original: </a:t>
            </a:r>
            <a:r>
              <a:rPr lang="en-US" altLang="ja-JP" sz="2400" dirty="0" smtClean="0"/>
              <a:t>CBO,HP, function,</a:t>
            </a:r>
            <a:r>
              <a:rPr lang="ja-JP" altLang="en-US" sz="2400" dirty="0"/>
              <a:t>年度</a:t>
            </a:r>
            <a:r>
              <a:rPr lang="ja-JP" altLang="en-US" sz="2400" dirty="0" smtClean="0"/>
              <a:t>不明。</a:t>
            </a:r>
            <a:endParaRPr lang="en-US" altLang="ja-JP" sz="2400" dirty="0"/>
          </a:p>
          <a:p>
            <a:pPr marL="0" indent="0">
              <a:buNone/>
            </a:pPr>
            <a:endParaRPr kumimoji="1" lang="en-US" altLang="ja-JP"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14</a:t>
            </a:fld>
            <a:endParaRPr kumimoji="1" lang="ja-JP" altLang="en-US">
              <a:solidFill>
                <a:schemeClr val="tx1"/>
              </a:solidFill>
            </a:endParaRPr>
          </a:p>
        </p:txBody>
      </p:sp>
      <p:sp>
        <p:nvSpPr>
          <p:cNvPr id="5" name="正方形/長方形 4"/>
          <p:cNvSpPr/>
          <p:nvPr/>
        </p:nvSpPr>
        <p:spPr>
          <a:xfrm>
            <a:off x="838200" y="326571"/>
            <a:ext cx="10515600" cy="772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50899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30274"/>
          </a:xfrm>
        </p:spPr>
        <p:txBody>
          <a:bodyPr>
            <a:normAutofit fontScale="90000"/>
          </a:bodyPr>
          <a:lstStyle/>
          <a:p>
            <a:pPr algn="ctr"/>
            <a:r>
              <a:rPr lang="en-US" altLang="ja-JP" b="1" dirty="0">
                <a:latin typeface="+mj-ea"/>
              </a:rPr>
              <a:t>G</a:t>
            </a:r>
            <a:r>
              <a:rPr lang="en-US" altLang="ja-JP" dirty="0" smtClean="0"/>
              <a:t>.</a:t>
            </a:r>
            <a:r>
              <a:rPr lang="ja-JP" altLang="en-US" dirty="0" smtClean="0"/>
              <a:t>分科会の</a:t>
            </a:r>
            <a:r>
              <a:rPr lang="en-US" altLang="ja-JP" b="1" dirty="0" smtClean="0">
                <a:latin typeface="+mj-ea"/>
              </a:rPr>
              <a:t>IFI</a:t>
            </a:r>
            <a:r>
              <a:rPr lang="ja-JP" altLang="en-US" dirty="0" smtClean="0"/>
              <a:t>提言案：議論のための叩き台</a:t>
            </a:r>
            <a:r>
              <a:rPr lang="en-US" altLang="ja-JP" dirty="0" smtClean="0"/>
              <a:t/>
            </a:r>
            <a:br>
              <a:rPr lang="en-US" altLang="ja-JP" dirty="0" smtClean="0"/>
            </a:br>
            <a:r>
              <a:rPr lang="en-US" altLang="ja-JP" sz="2800" b="1" dirty="0" smtClean="0">
                <a:latin typeface="+mj-ea"/>
              </a:rPr>
              <a:t>A.</a:t>
            </a:r>
            <a:r>
              <a:rPr lang="ja-JP" altLang="en-US" sz="2800" dirty="0" smtClean="0"/>
              <a:t>提言、</a:t>
            </a:r>
            <a:r>
              <a:rPr lang="en-US" altLang="ja-JP" sz="2800" b="1" dirty="0" smtClean="0">
                <a:latin typeface="+mj-ea"/>
              </a:rPr>
              <a:t>B.</a:t>
            </a:r>
            <a:r>
              <a:rPr lang="ja-JP" altLang="en-US" sz="2800" dirty="0" smtClean="0"/>
              <a:t>目的</a:t>
            </a:r>
            <a:endParaRPr kumimoji="1" lang="ja-JP" altLang="en-US" sz="2800" dirty="0"/>
          </a:p>
        </p:txBody>
      </p:sp>
      <p:sp>
        <p:nvSpPr>
          <p:cNvPr id="3" name="コンテンツ プレースホルダー 2"/>
          <p:cNvSpPr>
            <a:spLocks noGrp="1"/>
          </p:cNvSpPr>
          <p:nvPr>
            <p:ph idx="1"/>
          </p:nvPr>
        </p:nvSpPr>
        <p:spPr>
          <a:xfrm>
            <a:off x="838200" y="1382486"/>
            <a:ext cx="10515600" cy="4794477"/>
          </a:xfrm>
        </p:spPr>
        <p:txBody>
          <a:bodyPr>
            <a:normAutofit fontScale="70000" lnSpcReduction="20000"/>
          </a:bodyPr>
          <a:lstStyle/>
          <a:p>
            <a:pPr marL="0" indent="0">
              <a:buNone/>
            </a:pPr>
            <a:r>
              <a:rPr kumimoji="1" lang="en-US" altLang="ja-JP" dirty="0" smtClean="0"/>
              <a:t>A.</a:t>
            </a:r>
            <a:r>
              <a:rPr kumimoji="1" lang="ja-JP" altLang="en-US" dirty="0" smtClean="0"/>
              <a:t>提言</a:t>
            </a:r>
            <a:r>
              <a:rPr lang="ja-JP" altLang="en-US" dirty="0" smtClean="0"/>
              <a:t>：独立財政機関を立法府（国会）の直属機関として設置する。</a:t>
            </a:r>
            <a:endParaRPr lang="en-US" altLang="ja-JP" dirty="0" smtClean="0"/>
          </a:p>
          <a:p>
            <a:pPr marL="0" indent="0">
              <a:buNone/>
            </a:pPr>
            <a:endParaRPr kumimoji="1" lang="en-US" altLang="ja-JP" dirty="0" smtClean="0"/>
          </a:p>
          <a:p>
            <a:pPr marL="0" indent="0">
              <a:buNone/>
            </a:pPr>
            <a:r>
              <a:rPr kumimoji="1" lang="en-US" altLang="ja-JP" dirty="0" smtClean="0"/>
              <a:t>B.</a:t>
            </a:r>
            <a:r>
              <a:rPr kumimoji="1" lang="ja-JP" altLang="en-US" dirty="0" smtClean="0"/>
              <a:t>目的：</a:t>
            </a:r>
            <a:endParaRPr kumimoji="1" lang="en-US" altLang="ja-JP" dirty="0" smtClean="0"/>
          </a:p>
          <a:p>
            <a:pPr marL="0" indent="0">
              <a:buNone/>
            </a:pPr>
            <a:r>
              <a:rPr lang="ja-JP" altLang="en-US" dirty="0" smtClean="0"/>
              <a:t>　　　①国家財政および財政が支える国家政策について、全ての他機関から影響を受けない独立</a:t>
            </a:r>
            <a:endParaRPr lang="en-US" altLang="ja-JP" dirty="0" smtClean="0"/>
          </a:p>
          <a:p>
            <a:pPr marL="0" indent="0">
              <a:buNone/>
            </a:pPr>
            <a:r>
              <a:rPr lang="ja-JP" altLang="en-US" dirty="0" smtClean="0"/>
              <a:t>な、客観的・科学的な分析・評価を行い、その情報を立法府（国会）へ提供すること。これにより、</a:t>
            </a:r>
            <a:endParaRPr lang="en-US" altLang="ja-JP" dirty="0" smtClean="0"/>
          </a:p>
          <a:p>
            <a:pPr marL="0" indent="0">
              <a:buNone/>
            </a:pPr>
            <a:r>
              <a:rPr lang="ja-JP" altLang="en-US" dirty="0" smtClean="0"/>
              <a:t>国会がより良く国家財政・政策を吟味し予算・政策を決定することを支援し、三権分立の中での最</a:t>
            </a:r>
            <a:endParaRPr lang="en-US" altLang="ja-JP" dirty="0" smtClean="0"/>
          </a:p>
          <a:p>
            <a:pPr marL="0" indent="0">
              <a:buNone/>
            </a:pPr>
            <a:r>
              <a:rPr lang="ja-JP" altLang="en-US" dirty="0" smtClean="0"/>
              <a:t>高決定機関である国会の分析・評価機能を強化すること。</a:t>
            </a:r>
            <a:endParaRPr lang="en-US" altLang="ja-JP" dirty="0" smtClean="0"/>
          </a:p>
          <a:p>
            <a:pPr marL="0" indent="0">
              <a:buNone/>
            </a:pPr>
            <a:r>
              <a:rPr lang="ja-JP" altLang="en-US" dirty="0"/>
              <a:t>　</a:t>
            </a:r>
            <a:r>
              <a:rPr lang="ja-JP" altLang="en-US" dirty="0" smtClean="0"/>
              <a:t>　　②国家財政及び国家政策の持続可能性の達成への支援。</a:t>
            </a:r>
            <a:endParaRPr lang="en-US" altLang="ja-JP" dirty="0" smtClean="0"/>
          </a:p>
          <a:p>
            <a:pPr marL="0" indent="0">
              <a:buNone/>
            </a:pPr>
            <a:r>
              <a:rPr lang="ja-JP" altLang="en-US" dirty="0"/>
              <a:t>　</a:t>
            </a:r>
            <a:r>
              <a:rPr lang="ja-JP" altLang="en-US" dirty="0" smtClean="0"/>
              <a:t>　　③世代間の財政負担の公平性の達成への支援。</a:t>
            </a:r>
            <a:endParaRPr lang="en-US" altLang="ja-JP" dirty="0" smtClean="0"/>
          </a:p>
          <a:p>
            <a:pPr marL="0" indent="0">
              <a:buNone/>
            </a:pPr>
            <a:r>
              <a:rPr lang="ja-JP" altLang="en-US" dirty="0"/>
              <a:t>　</a:t>
            </a:r>
            <a:r>
              <a:rPr lang="ja-JP" altLang="en-US" dirty="0" smtClean="0"/>
              <a:t>　　④財政政策及び国家政策についての経済財政予測情報の透明性を確保すること。即ち、国</a:t>
            </a:r>
            <a:endParaRPr lang="en-US" altLang="ja-JP" dirty="0" smtClean="0"/>
          </a:p>
          <a:p>
            <a:pPr marL="0" indent="0">
              <a:buNone/>
            </a:pPr>
            <a:r>
              <a:rPr lang="ja-JP" altLang="en-US" dirty="0" smtClean="0"/>
              <a:t>会へ提出した分析・評価情報の全てを、広く国民一般へ公開すること。これにより、国民一般が主</a:t>
            </a:r>
            <a:endParaRPr lang="en-US" altLang="ja-JP" dirty="0" smtClean="0"/>
          </a:p>
          <a:p>
            <a:pPr marL="0" indent="0">
              <a:buNone/>
            </a:pPr>
            <a:r>
              <a:rPr lang="ja-JP" altLang="en-US" dirty="0" smtClean="0"/>
              <a:t>権者として、国家政策・財政規律について考え、行動することを支援し促すこと。これにより、民主</a:t>
            </a:r>
            <a:endParaRPr lang="en-US" altLang="ja-JP" dirty="0" smtClean="0"/>
          </a:p>
          <a:p>
            <a:pPr marL="0" indent="0">
              <a:buNone/>
            </a:pPr>
            <a:r>
              <a:rPr lang="ja-JP" altLang="en-US" dirty="0" smtClean="0"/>
              <a:t>主義議会体制を守り、強化すること。</a:t>
            </a: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15</a:t>
            </a:fld>
            <a:endParaRPr kumimoji="1" lang="ja-JP" altLang="en-US"/>
          </a:p>
        </p:txBody>
      </p:sp>
      <p:sp>
        <p:nvSpPr>
          <p:cNvPr id="5" name="正方形/長方形 4"/>
          <p:cNvSpPr/>
          <p:nvPr/>
        </p:nvSpPr>
        <p:spPr>
          <a:xfrm>
            <a:off x="914400" y="359229"/>
            <a:ext cx="10352314" cy="9361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57722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08504"/>
          </a:xfrm>
        </p:spPr>
        <p:txBody>
          <a:bodyPr>
            <a:normAutofit fontScale="90000"/>
          </a:bodyPr>
          <a:lstStyle/>
          <a:p>
            <a:pPr algn="ctr"/>
            <a:r>
              <a:rPr lang="en-US" altLang="ja-JP" b="1" dirty="0">
                <a:latin typeface="+mj-ea"/>
              </a:rPr>
              <a:t>G</a:t>
            </a:r>
            <a:r>
              <a:rPr lang="en-US" altLang="ja-JP" dirty="0" smtClean="0"/>
              <a:t>.</a:t>
            </a:r>
            <a:r>
              <a:rPr lang="ja-JP" altLang="en-US" dirty="0"/>
              <a:t>分科会の</a:t>
            </a:r>
            <a:r>
              <a:rPr lang="en-US" altLang="ja-JP" dirty="0"/>
              <a:t>IFI</a:t>
            </a:r>
            <a:r>
              <a:rPr lang="ja-JP" altLang="en-US" dirty="0"/>
              <a:t>提言案：議論のための叩き台</a:t>
            </a:r>
            <a:r>
              <a:rPr lang="en-US" altLang="ja-JP" dirty="0"/>
              <a:t/>
            </a:r>
            <a:br>
              <a:rPr lang="en-US" altLang="ja-JP" dirty="0"/>
            </a:br>
            <a:r>
              <a:rPr lang="en-US" altLang="ja-JP" sz="2800" b="1" dirty="0" smtClean="0">
                <a:latin typeface="+mj-ea"/>
              </a:rPr>
              <a:t>C.</a:t>
            </a:r>
            <a:r>
              <a:rPr lang="ja-JP" altLang="en-US" sz="2800" dirty="0" smtClean="0"/>
              <a:t>活動内容（機能）</a:t>
            </a:r>
            <a:endParaRPr kumimoji="1" lang="ja-JP" altLang="en-US" dirty="0"/>
          </a:p>
        </p:txBody>
      </p:sp>
      <p:sp>
        <p:nvSpPr>
          <p:cNvPr id="3" name="コンテンツ プレースホルダー 2"/>
          <p:cNvSpPr>
            <a:spLocks noGrp="1"/>
          </p:cNvSpPr>
          <p:nvPr>
            <p:ph idx="1"/>
          </p:nvPr>
        </p:nvSpPr>
        <p:spPr>
          <a:xfrm>
            <a:off x="838200" y="1360714"/>
            <a:ext cx="10515600" cy="4816249"/>
          </a:xfrm>
        </p:spPr>
        <p:txBody>
          <a:bodyPr>
            <a:normAutofit/>
          </a:bodyPr>
          <a:lstStyle/>
          <a:p>
            <a:pPr marL="0" indent="0">
              <a:buNone/>
            </a:pPr>
            <a:r>
              <a:rPr lang="ja-JP" altLang="en-US" dirty="0"/>
              <a:t>①</a:t>
            </a:r>
            <a:r>
              <a:rPr lang="ja-JP" altLang="en-US" dirty="0" smtClean="0"/>
              <a:t>国会とその</a:t>
            </a:r>
            <a:r>
              <a:rPr lang="ja-JP" altLang="en-US" dirty="0"/>
              <a:t>予算委員会の予算審議に</a:t>
            </a:r>
            <a:r>
              <a:rPr lang="ja-JP" altLang="en-US" dirty="0" smtClean="0"/>
              <a:t>先立って事前に、予算とそれ</a:t>
            </a:r>
            <a:endParaRPr lang="en-US" altLang="ja-JP" dirty="0" smtClean="0"/>
          </a:p>
          <a:p>
            <a:pPr marL="0" indent="0">
              <a:buNone/>
            </a:pPr>
            <a:r>
              <a:rPr lang="ja-JP" altLang="en-US" dirty="0"/>
              <a:t>　</a:t>
            </a:r>
            <a:r>
              <a:rPr lang="ja-JP" altLang="en-US" dirty="0" smtClean="0"/>
              <a:t>　が支える政策を分析</a:t>
            </a:r>
            <a:r>
              <a:rPr lang="ja-JP" altLang="en-US" dirty="0"/>
              <a:t>・評価し、その結果を報告書として作成する。</a:t>
            </a:r>
            <a:endParaRPr lang="en-US" altLang="ja-JP" dirty="0"/>
          </a:p>
          <a:p>
            <a:pPr marL="0" indent="0">
              <a:buNone/>
            </a:pPr>
            <a:r>
              <a:rPr lang="ja-JP" altLang="en-US" dirty="0"/>
              <a:t>②その報告書を、国会議員全員へ、予算審議前に配布し、</a:t>
            </a:r>
            <a:r>
              <a:rPr lang="ja-JP" altLang="en-US" dirty="0" err="1"/>
              <a:t>要請が</a:t>
            </a:r>
            <a:r>
              <a:rPr lang="ja-JP" altLang="en-US" dirty="0" err="1" smtClean="0"/>
              <a:t>あ</a:t>
            </a:r>
            <a:endParaRPr lang="en-US" altLang="ja-JP" dirty="0" smtClean="0"/>
          </a:p>
          <a:p>
            <a:pPr marL="0" indent="0">
              <a:buNone/>
            </a:pPr>
            <a:r>
              <a:rPr lang="ja-JP" altLang="en-US" dirty="0"/>
              <a:t>　</a:t>
            </a:r>
            <a:r>
              <a:rPr lang="ja-JP" altLang="en-US" dirty="0" smtClean="0"/>
              <a:t>　</a:t>
            </a:r>
            <a:r>
              <a:rPr lang="ja-JP" altLang="en-US" dirty="0" err="1" smtClean="0"/>
              <a:t>れば</a:t>
            </a:r>
            <a:r>
              <a:rPr lang="ja-JP" altLang="en-US" dirty="0"/>
              <a:t>議員へ説明する。</a:t>
            </a:r>
            <a:r>
              <a:rPr lang="en-US" altLang="ja-JP" dirty="0"/>
              <a:t>IFI</a:t>
            </a:r>
            <a:r>
              <a:rPr lang="ja-JP" altLang="en-US" dirty="0"/>
              <a:t>の役割は、あくまでも客観的・科学的な</a:t>
            </a:r>
            <a:endParaRPr lang="en-US" altLang="ja-JP" dirty="0"/>
          </a:p>
          <a:p>
            <a:pPr marL="0" indent="0">
              <a:buNone/>
            </a:pPr>
            <a:r>
              <a:rPr lang="ja-JP" altLang="en-US" dirty="0"/>
              <a:t>　</a:t>
            </a:r>
            <a:r>
              <a:rPr lang="ja-JP" altLang="en-US" dirty="0" smtClean="0"/>
              <a:t>　情報</a:t>
            </a:r>
            <a:r>
              <a:rPr lang="ja-JP" altLang="en-US" dirty="0"/>
              <a:t>の提供であり、政策・予算の審議・議決権限は議員の手中に</a:t>
            </a:r>
            <a:endParaRPr lang="en-US" altLang="ja-JP" dirty="0"/>
          </a:p>
          <a:p>
            <a:pPr marL="0" indent="0">
              <a:buNone/>
            </a:pPr>
            <a:r>
              <a:rPr lang="ja-JP" altLang="en-US" dirty="0"/>
              <a:t>　</a:t>
            </a:r>
            <a:r>
              <a:rPr lang="ja-JP" altLang="en-US" dirty="0" smtClean="0"/>
              <a:t>　ある</a:t>
            </a:r>
            <a:r>
              <a:rPr lang="ja-JP" altLang="en-US" dirty="0"/>
              <a:t>。議員は、</a:t>
            </a:r>
            <a:r>
              <a:rPr lang="en-US" altLang="ja-JP" dirty="0"/>
              <a:t>IFI</a:t>
            </a:r>
            <a:r>
              <a:rPr lang="ja-JP" altLang="en-US" dirty="0"/>
              <a:t>の情報を使う限り、情報の客観性を主張できる。</a:t>
            </a:r>
            <a:endParaRPr lang="en-US" altLang="ja-JP" dirty="0"/>
          </a:p>
          <a:p>
            <a:pPr marL="0" indent="0">
              <a:buNone/>
            </a:pPr>
            <a:r>
              <a:rPr lang="ja-JP" altLang="en-US" dirty="0"/>
              <a:t>③その同じ報告書を、国民・ジャーナリズム・その他希望する全ての</a:t>
            </a:r>
            <a:endParaRPr lang="en-US" altLang="ja-JP" dirty="0"/>
          </a:p>
          <a:p>
            <a:pPr marL="0" indent="0">
              <a:buNone/>
            </a:pPr>
            <a:r>
              <a:rPr lang="ja-JP" altLang="en-US" dirty="0"/>
              <a:t>　</a:t>
            </a:r>
            <a:r>
              <a:rPr lang="ja-JP" altLang="en-US" dirty="0" smtClean="0"/>
              <a:t>　国民</a:t>
            </a:r>
            <a:r>
              <a:rPr lang="ja-JP" altLang="en-US" dirty="0"/>
              <a:t>・組織・団体がアクセスできるようにし、国民の政策・財政意識、</a:t>
            </a:r>
            <a:endParaRPr lang="en-US" altLang="ja-JP" dirty="0"/>
          </a:p>
          <a:p>
            <a:pPr marL="0" indent="0">
              <a:buNone/>
            </a:pPr>
            <a:r>
              <a:rPr lang="ja-JP" altLang="en-US" dirty="0"/>
              <a:t>　</a:t>
            </a:r>
            <a:r>
              <a:rPr lang="ja-JP" altLang="en-US" dirty="0" smtClean="0"/>
              <a:t>　ひいて</a:t>
            </a:r>
            <a:r>
              <a:rPr lang="ja-JP" altLang="en-US" dirty="0"/>
              <a:t>は政治への意識を</a:t>
            </a:r>
            <a:r>
              <a:rPr lang="ja-JP" altLang="en-US" dirty="0" smtClean="0"/>
              <a:t>高め、参加を促す。</a:t>
            </a:r>
            <a:endParaRPr lang="en-US" altLang="ja-JP" dirty="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16</a:t>
            </a:fld>
            <a:endParaRPr kumimoji="1" lang="ja-JP" altLang="en-US"/>
          </a:p>
        </p:txBody>
      </p:sp>
      <p:sp>
        <p:nvSpPr>
          <p:cNvPr id="5" name="正方形/長方形 4"/>
          <p:cNvSpPr/>
          <p:nvPr/>
        </p:nvSpPr>
        <p:spPr>
          <a:xfrm>
            <a:off x="990600" y="359229"/>
            <a:ext cx="1027611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51206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919389"/>
          </a:xfrm>
        </p:spPr>
        <p:txBody>
          <a:bodyPr>
            <a:normAutofit fontScale="90000"/>
          </a:bodyPr>
          <a:lstStyle/>
          <a:p>
            <a:pPr algn="ctr"/>
            <a:r>
              <a:rPr lang="en-US" altLang="ja-JP" b="1" dirty="0">
                <a:latin typeface="+mj-ea"/>
              </a:rPr>
              <a:t>G</a:t>
            </a:r>
            <a:r>
              <a:rPr lang="en-US" altLang="ja-JP" b="1" dirty="0" smtClean="0">
                <a:latin typeface="+mj-ea"/>
              </a:rPr>
              <a:t>.</a:t>
            </a:r>
            <a:r>
              <a:rPr lang="ja-JP" altLang="en-US" dirty="0"/>
              <a:t>分科会の</a:t>
            </a:r>
            <a:r>
              <a:rPr lang="en-US" altLang="ja-JP" dirty="0"/>
              <a:t>IFI</a:t>
            </a:r>
            <a:r>
              <a:rPr lang="ja-JP" altLang="en-US" dirty="0"/>
              <a:t>提言案：議論のための叩き台</a:t>
            </a:r>
            <a:r>
              <a:rPr lang="en-US" altLang="ja-JP" dirty="0"/>
              <a:t/>
            </a:r>
            <a:br>
              <a:rPr lang="en-US" altLang="ja-JP" dirty="0"/>
            </a:br>
            <a:r>
              <a:rPr lang="en-US" altLang="ja-JP" sz="2800" b="1" dirty="0" smtClean="0">
                <a:latin typeface="+mj-ea"/>
              </a:rPr>
              <a:t>C.</a:t>
            </a:r>
            <a:r>
              <a:rPr lang="ja-JP" altLang="en-US" sz="2800" dirty="0" smtClean="0"/>
              <a:t>活動</a:t>
            </a:r>
            <a:r>
              <a:rPr lang="ja-JP" altLang="en-US" sz="2800" dirty="0"/>
              <a:t>内容（機能</a:t>
            </a:r>
            <a:r>
              <a:rPr lang="ja-JP" altLang="en-US" sz="2800" dirty="0" smtClean="0"/>
              <a:t>）の続き</a:t>
            </a:r>
            <a:endParaRPr kumimoji="1" lang="ja-JP" altLang="en-US" dirty="0"/>
          </a:p>
        </p:txBody>
      </p:sp>
      <p:sp>
        <p:nvSpPr>
          <p:cNvPr id="3" name="コンテンツ プレースホルダー 2"/>
          <p:cNvSpPr>
            <a:spLocks noGrp="1"/>
          </p:cNvSpPr>
          <p:nvPr>
            <p:ph idx="1"/>
          </p:nvPr>
        </p:nvSpPr>
        <p:spPr>
          <a:xfrm>
            <a:off x="838200" y="1393371"/>
            <a:ext cx="10515600" cy="4952094"/>
          </a:xfrm>
        </p:spPr>
        <p:txBody>
          <a:bodyPr>
            <a:noAutofit/>
          </a:bodyPr>
          <a:lstStyle/>
          <a:p>
            <a:pPr marL="0" indent="0">
              <a:buNone/>
            </a:pPr>
            <a:r>
              <a:rPr lang="ja-JP" altLang="en-US" sz="1900" dirty="0"/>
              <a:t>④分析・評価とは、内閣より提案されてきた政策・予算案に関して</a:t>
            </a:r>
            <a:r>
              <a:rPr lang="ja-JP" altLang="en-US" sz="1900" dirty="0" smtClean="0"/>
              <a:t>、</a:t>
            </a:r>
            <a:r>
              <a:rPr lang="ja-JP" altLang="en-US" sz="1900" dirty="0"/>
              <a:t>　</a:t>
            </a:r>
            <a:endParaRPr lang="en-US" altLang="ja-JP" sz="1900" dirty="0" smtClean="0"/>
          </a:p>
          <a:p>
            <a:pPr marL="0" indent="0">
              <a:buNone/>
            </a:pPr>
            <a:r>
              <a:rPr lang="ja-JP" altLang="en-US" sz="1900" dirty="0" smtClean="0"/>
              <a:t>　（</a:t>
            </a:r>
            <a:r>
              <a:rPr lang="ja-JP" altLang="en-US" sz="1900" dirty="0"/>
              <a:t>１</a:t>
            </a:r>
            <a:r>
              <a:rPr lang="ja-JP" altLang="en-US" sz="1900" dirty="0" smtClean="0"/>
              <a:t>）政策・予算案の根拠</a:t>
            </a:r>
            <a:r>
              <a:rPr lang="ja-JP" altLang="en-US" sz="1900" dirty="0"/>
              <a:t>となる経済予測</a:t>
            </a:r>
            <a:r>
              <a:rPr lang="ja-JP" altLang="en-US" sz="1900" dirty="0" smtClean="0"/>
              <a:t>を独立して行い</a:t>
            </a:r>
            <a:r>
              <a:rPr lang="ja-JP" altLang="en-US" sz="1900" dirty="0"/>
              <a:t>、</a:t>
            </a:r>
            <a:r>
              <a:rPr lang="ja-JP" altLang="en-US" sz="1900" dirty="0" smtClean="0"/>
              <a:t>中長期に経済安定</a:t>
            </a:r>
            <a:r>
              <a:rPr lang="ja-JP" altLang="en-US" sz="1900" dirty="0"/>
              <a:t>が</a:t>
            </a:r>
            <a:r>
              <a:rPr lang="ja-JP" altLang="en-US" sz="1900" dirty="0" smtClean="0"/>
              <a:t>保てるかどうかを評価</a:t>
            </a:r>
            <a:endParaRPr lang="en-US" altLang="ja-JP" sz="1900" dirty="0" smtClean="0"/>
          </a:p>
          <a:p>
            <a:pPr marL="0" indent="0">
              <a:buNone/>
            </a:pPr>
            <a:r>
              <a:rPr lang="ja-JP" altLang="en-US" sz="1900" dirty="0"/>
              <a:t>　</a:t>
            </a:r>
            <a:r>
              <a:rPr lang="ja-JP" altLang="en-US" sz="1900" dirty="0" smtClean="0"/>
              <a:t>　　すること；</a:t>
            </a:r>
            <a:endParaRPr lang="en-US" altLang="ja-JP" sz="1900" dirty="0" smtClean="0"/>
          </a:p>
          <a:p>
            <a:pPr marL="0" indent="0">
              <a:buNone/>
            </a:pPr>
            <a:r>
              <a:rPr lang="ja-JP" altLang="en-US" sz="1900" dirty="0"/>
              <a:t>　（２）経済予測に基づき、１０年後、時には７５年後</a:t>
            </a:r>
            <a:r>
              <a:rPr lang="ja-JP" altLang="en-US" sz="1900" dirty="0" smtClean="0"/>
              <a:t>の財政全体（</a:t>
            </a:r>
            <a:r>
              <a:rPr lang="ja-JP" altLang="en-US" sz="1900" dirty="0"/>
              <a:t>財政</a:t>
            </a:r>
            <a:r>
              <a:rPr lang="ja-JP" altLang="en-US" sz="1900" dirty="0" smtClean="0"/>
              <a:t>収入と</a:t>
            </a:r>
            <a:r>
              <a:rPr lang="ja-JP" altLang="en-US" sz="1900" dirty="0"/>
              <a:t>必要</a:t>
            </a:r>
            <a:r>
              <a:rPr lang="ja-JP" altLang="en-US" sz="1900" dirty="0" smtClean="0"/>
              <a:t>財政支出）を</a:t>
            </a:r>
            <a:r>
              <a:rPr lang="ja-JP" altLang="en-US" sz="1900" dirty="0"/>
              <a:t>予測し</a:t>
            </a:r>
            <a:r>
              <a:rPr lang="ja-JP" altLang="en-US" sz="1900" dirty="0" smtClean="0"/>
              <a:t>、</a:t>
            </a:r>
            <a:endParaRPr lang="en-US" altLang="ja-JP" sz="1900" dirty="0" smtClean="0"/>
          </a:p>
          <a:p>
            <a:pPr marL="0" indent="0">
              <a:buNone/>
            </a:pPr>
            <a:r>
              <a:rPr lang="ja-JP" altLang="en-US" sz="1900" dirty="0"/>
              <a:t>　</a:t>
            </a:r>
            <a:r>
              <a:rPr lang="ja-JP" altLang="en-US" sz="1900" dirty="0" smtClean="0"/>
              <a:t>　　財政全体が持続</a:t>
            </a:r>
            <a:r>
              <a:rPr lang="ja-JP" altLang="en-US" sz="1900" dirty="0"/>
              <a:t>可能かどうかを</a:t>
            </a:r>
            <a:r>
              <a:rPr lang="ja-JP" altLang="en-US" sz="1900" dirty="0" smtClean="0"/>
              <a:t>評価すること；</a:t>
            </a:r>
            <a:endParaRPr lang="en-US" altLang="ja-JP" sz="1900" dirty="0"/>
          </a:p>
          <a:p>
            <a:pPr marL="0" indent="0">
              <a:buNone/>
            </a:pPr>
            <a:r>
              <a:rPr lang="ja-JP" altLang="en-US" sz="1900" dirty="0"/>
              <a:t>　（３）通常は、提案されてきた個別政策のうち主なものについて、それが</a:t>
            </a:r>
            <a:r>
              <a:rPr lang="ja-JP" altLang="en-US" sz="1900" dirty="0" smtClean="0"/>
              <a:t>もたらす財政的コストを今後</a:t>
            </a:r>
            <a:endParaRPr lang="en-US" altLang="ja-JP" sz="1900" dirty="0" smtClean="0"/>
          </a:p>
          <a:p>
            <a:pPr marL="0" indent="0">
              <a:buNone/>
            </a:pPr>
            <a:r>
              <a:rPr lang="ja-JP" altLang="en-US" sz="1900" dirty="0"/>
              <a:t>　</a:t>
            </a:r>
            <a:r>
              <a:rPr lang="ja-JP" altLang="en-US" sz="1900" dirty="0" smtClean="0"/>
              <a:t>　　１０年（</a:t>
            </a:r>
            <a:r>
              <a:rPr lang="ja-JP" altLang="en-US" sz="1900" dirty="0"/>
              <a:t>時には７５年）にわたって予測し、それの</a:t>
            </a:r>
            <a:r>
              <a:rPr lang="ja-JP" altLang="en-US" sz="1900" dirty="0" smtClean="0"/>
              <a:t>財政へ</a:t>
            </a:r>
            <a:r>
              <a:rPr lang="ja-JP" altLang="en-US" sz="1900" dirty="0"/>
              <a:t>の</a:t>
            </a:r>
            <a:r>
              <a:rPr lang="ja-JP" altLang="en-US" sz="1900" dirty="0" smtClean="0"/>
              <a:t>インパクト</a:t>
            </a:r>
            <a:r>
              <a:rPr lang="ja-JP" altLang="en-US" sz="1900" dirty="0"/>
              <a:t>を</a:t>
            </a:r>
            <a:r>
              <a:rPr lang="ja-JP" altLang="en-US" sz="1900" dirty="0" smtClean="0"/>
              <a:t>予測すること；</a:t>
            </a:r>
            <a:endParaRPr lang="en-US" altLang="ja-JP" sz="1900" dirty="0"/>
          </a:p>
          <a:p>
            <a:pPr marL="0" indent="0">
              <a:buNone/>
            </a:pPr>
            <a:r>
              <a:rPr lang="ja-JP" altLang="en-US" sz="1900" dirty="0"/>
              <a:t>　（４）主な政策につき、解決しようとしている課題を検討し、提案された政策・</a:t>
            </a:r>
            <a:r>
              <a:rPr lang="ja-JP" altLang="en-US" sz="1900" dirty="0" smtClean="0"/>
              <a:t>予算案</a:t>
            </a:r>
            <a:r>
              <a:rPr lang="ja-JP" altLang="en-US" sz="1900" dirty="0"/>
              <a:t>が</a:t>
            </a:r>
            <a:r>
              <a:rPr lang="ja-JP" altLang="en-US" sz="1900" dirty="0" smtClean="0"/>
              <a:t>その課題を解決</a:t>
            </a:r>
            <a:endParaRPr lang="en-US" altLang="ja-JP" sz="1900" dirty="0" smtClean="0"/>
          </a:p>
          <a:p>
            <a:pPr marL="0" indent="0">
              <a:buNone/>
            </a:pPr>
            <a:r>
              <a:rPr lang="ja-JP" altLang="en-US" sz="1900" dirty="0"/>
              <a:t>　</a:t>
            </a:r>
            <a:r>
              <a:rPr lang="ja-JP" altLang="en-US" sz="1900" dirty="0" smtClean="0"/>
              <a:t>　　するかどうかを予測・検討し</a:t>
            </a:r>
            <a:r>
              <a:rPr lang="ja-JP" altLang="en-US" sz="1900" dirty="0"/>
              <a:t>、必要</a:t>
            </a:r>
            <a:r>
              <a:rPr lang="ja-JP" altLang="en-US" sz="1900" dirty="0" smtClean="0"/>
              <a:t>なら政府・国会が他の代替案を</a:t>
            </a:r>
            <a:r>
              <a:rPr lang="ja-JP" altLang="en-US" sz="1900" dirty="0"/>
              <a:t>提言・</a:t>
            </a:r>
            <a:r>
              <a:rPr lang="ja-JP" altLang="en-US" sz="1900" dirty="0" smtClean="0"/>
              <a:t>検討する資料を提供し、</a:t>
            </a:r>
            <a:endParaRPr lang="en-US" altLang="ja-JP" sz="1900" dirty="0" smtClean="0"/>
          </a:p>
          <a:p>
            <a:pPr marL="0" indent="0">
              <a:buNone/>
            </a:pPr>
            <a:r>
              <a:rPr lang="ja-JP" altLang="en-US" sz="1900" dirty="0" smtClean="0"/>
              <a:t>　　　これらの政策</a:t>
            </a:r>
            <a:r>
              <a:rPr lang="ja-JP" altLang="en-US" sz="1900" dirty="0"/>
              <a:t>が実施されたならば、どのような</a:t>
            </a:r>
            <a:r>
              <a:rPr lang="ja-JP" altLang="en-US" sz="1900" dirty="0" smtClean="0"/>
              <a:t>結果（</a:t>
            </a:r>
            <a:r>
              <a:rPr lang="ja-JP" altLang="en-US" sz="1900" dirty="0"/>
              <a:t>産出と</a:t>
            </a:r>
            <a:r>
              <a:rPr lang="ja-JP" altLang="en-US" sz="1900" dirty="0" smtClean="0"/>
              <a:t>成果</a:t>
            </a:r>
            <a:r>
              <a:rPr lang="ja-JP" altLang="en-US" sz="1900" dirty="0"/>
              <a:t>）になるかを予測する</a:t>
            </a:r>
            <a:r>
              <a:rPr lang="ja-JP" altLang="en-US" sz="1900" dirty="0" smtClean="0"/>
              <a:t>こと；で</a:t>
            </a:r>
            <a:r>
              <a:rPr lang="ja-JP" altLang="en-US" sz="1900" dirty="0"/>
              <a:t>ある。</a:t>
            </a:r>
            <a:endParaRPr lang="en-US" altLang="ja-JP" sz="1900" dirty="0"/>
          </a:p>
          <a:p>
            <a:pPr marL="0" indent="0">
              <a:buNone/>
            </a:pPr>
            <a:r>
              <a:rPr lang="ja-JP" altLang="en-US" sz="1900" dirty="0"/>
              <a:t>　（５）分析・評価の主</a:t>
            </a:r>
            <a:r>
              <a:rPr lang="ja-JP" altLang="en-US" sz="1900" dirty="0" smtClean="0"/>
              <a:t>な</a:t>
            </a:r>
            <a:r>
              <a:rPr lang="ja-JP" altLang="en-US" sz="1900" dirty="0"/>
              <a:t>方法</a:t>
            </a:r>
            <a:r>
              <a:rPr lang="ja-JP" altLang="en-US" sz="1900" dirty="0" smtClean="0"/>
              <a:t>は、ベースライン予測（政策・予算案がなく、現状の政策が継続した場合に</a:t>
            </a:r>
            <a:endParaRPr lang="en-US" altLang="ja-JP" sz="1900" dirty="0" smtClean="0"/>
          </a:p>
          <a:p>
            <a:pPr marL="0" indent="0">
              <a:buNone/>
            </a:pPr>
            <a:r>
              <a:rPr lang="ja-JP" altLang="en-US" sz="1900" dirty="0"/>
              <a:t>　</a:t>
            </a:r>
            <a:r>
              <a:rPr lang="ja-JP" altLang="en-US" sz="1900" dirty="0" smtClean="0"/>
              <a:t>　　何が起こるかの将来予測）をし、次に提案された政策</a:t>
            </a:r>
            <a:r>
              <a:rPr lang="ja-JP" altLang="en-US" sz="1900" dirty="0"/>
              <a:t>・</a:t>
            </a:r>
            <a:r>
              <a:rPr lang="ja-JP" altLang="en-US" sz="1900" dirty="0" smtClean="0"/>
              <a:t>予算案が</a:t>
            </a:r>
            <a:r>
              <a:rPr lang="ja-JP" altLang="en-US" sz="1900" dirty="0"/>
              <a:t>実施された</a:t>
            </a:r>
            <a:r>
              <a:rPr lang="ja-JP" altLang="en-US" sz="1900" dirty="0" smtClean="0"/>
              <a:t>場合に何が起こるかを</a:t>
            </a:r>
            <a:endParaRPr lang="en-US" altLang="ja-JP" sz="1900" dirty="0" smtClean="0"/>
          </a:p>
          <a:p>
            <a:pPr marL="0" indent="0">
              <a:buNone/>
            </a:pPr>
            <a:r>
              <a:rPr lang="ja-JP" altLang="en-US" sz="1900" dirty="0"/>
              <a:t>　</a:t>
            </a:r>
            <a:r>
              <a:rPr lang="ja-JP" altLang="en-US" sz="1900" dirty="0" smtClean="0"/>
              <a:t>　　将来予測し、その</a:t>
            </a:r>
            <a:r>
              <a:rPr lang="ja-JP" altLang="en-US" sz="1900" dirty="0"/>
              <a:t>差を</a:t>
            </a:r>
            <a:r>
              <a:rPr lang="ja-JP" altLang="en-US" sz="1900" dirty="0" smtClean="0"/>
              <a:t>比較し、経済の安定性と財政の持続可能性を評価すること</a:t>
            </a:r>
            <a:r>
              <a:rPr lang="ja-JP" altLang="en-US" sz="1900" dirty="0"/>
              <a:t>である</a:t>
            </a:r>
            <a:r>
              <a:rPr lang="ja-JP" altLang="en-US" sz="1900" dirty="0" smtClean="0"/>
              <a:t>。</a:t>
            </a:r>
            <a:endParaRPr kumimoji="1" lang="ja-JP" altLang="en-US" sz="1900"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17</a:t>
            </a:fld>
            <a:endParaRPr kumimoji="1" lang="ja-JP" altLang="en-US"/>
          </a:p>
        </p:txBody>
      </p:sp>
      <p:sp>
        <p:nvSpPr>
          <p:cNvPr id="5" name="正方形/長方形 4"/>
          <p:cNvSpPr/>
          <p:nvPr/>
        </p:nvSpPr>
        <p:spPr>
          <a:xfrm>
            <a:off x="957943" y="359229"/>
            <a:ext cx="10243457"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0956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864961"/>
          </a:xfrm>
        </p:spPr>
        <p:txBody>
          <a:bodyPr>
            <a:normAutofit fontScale="90000"/>
          </a:bodyPr>
          <a:lstStyle/>
          <a:p>
            <a:pPr algn="ctr"/>
            <a:r>
              <a:rPr lang="en-US" altLang="ja-JP" b="1" dirty="0">
                <a:latin typeface="+mj-ea"/>
              </a:rPr>
              <a:t>G</a:t>
            </a:r>
            <a:r>
              <a:rPr lang="en-US" altLang="ja-JP" b="1" dirty="0" smtClean="0">
                <a:latin typeface="+mj-ea"/>
              </a:rPr>
              <a:t>.</a:t>
            </a:r>
            <a:r>
              <a:rPr lang="ja-JP" altLang="en-US" dirty="0" smtClean="0"/>
              <a:t>分科会の</a:t>
            </a:r>
            <a:r>
              <a:rPr lang="en-US" altLang="ja-JP" dirty="0" smtClean="0"/>
              <a:t>IFI</a:t>
            </a:r>
            <a:r>
              <a:rPr lang="ja-JP" altLang="en-US" dirty="0" smtClean="0"/>
              <a:t>提言案：議論のための叩き台</a:t>
            </a:r>
            <a:r>
              <a:rPr lang="en-US" altLang="ja-JP" dirty="0" smtClean="0"/>
              <a:t/>
            </a:r>
            <a:br>
              <a:rPr lang="en-US" altLang="ja-JP" dirty="0" smtClean="0"/>
            </a:br>
            <a:r>
              <a:rPr lang="en-US" altLang="ja-JP" sz="2800" b="1" dirty="0" smtClean="0">
                <a:latin typeface="+mj-ea"/>
              </a:rPr>
              <a:t>C.</a:t>
            </a:r>
            <a:r>
              <a:rPr lang="ja-JP" altLang="en-US" sz="2800" dirty="0" smtClean="0"/>
              <a:t>活動内容（機能）の続き</a:t>
            </a:r>
            <a:endParaRPr kumimoji="1" lang="ja-JP" altLang="en-US" dirty="0"/>
          </a:p>
        </p:txBody>
      </p:sp>
      <p:sp>
        <p:nvSpPr>
          <p:cNvPr id="3" name="コンテンツ プレースホルダー 2"/>
          <p:cNvSpPr>
            <a:spLocks noGrp="1"/>
          </p:cNvSpPr>
          <p:nvPr>
            <p:ph idx="1"/>
          </p:nvPr>
        </p:nvSpPr>
        <p:spPr>
          <a:xfrm>
            <a:off x="838200" y="1491343"/>
            <a:ext cx="10515600" cy="4685620"/>
          </a:xfrm>
        </p:spPr>
        <p:txBody>
          <a:bodyPr>
            <a:normAutofit/>
          </a:bodyPr>
          <a:lstStyle/>
          <a:p>
            <a:pPr marL="0" indent="0">
              <a:buNone/>
            </a:pPr>
            <a:r>
              <a:rPr lang="ja-JP" altLang="en-US" dirty="0"/>
              <a:t>⑤国会・委員会・内閣から要請された場合に限り、国家戦略（国家の</a:t>
            </a:r>
            <a:endParaRPr lang="en-US" altLang="ja-JP" dirty="0"/>
          </a:p>
          <a:p>
            <a:pPr marL="0" indent="0">
              <a:buNone/>
            </a:pPr>
            <a:r>
              <a:rPr lang="ja-JP" altLang="en-US" dirty="0"/>
              <a:t>　最高方針）についても、分析・提言をすることができる。</a:t>
            </a:r>
          </a:p>
          <a:p>
            <a:pPr marL="0" indent="0">
              <a:buNone/>
            </a:pPr>
            <a:r>
              <a:rPr lang="ja-JP" altLang="en-US" dirty="0"/>
              <a:t>⑥国会は、国家の最高意思決定機関である。これを支援する</a:t>
            </a:r>
            <a:r>
              <a:rPr lang="en-US" altLang="ja-JP" dirty="0"/>
              <a:t>IFI</a:t>
            </a:r>
            <a:r>
              <a:rPr lang="ja-JP" altLang="en-US" dirty="0"/>
              <a:t>は国</a:t>
            </a:r>
            <a:endParaRPr lang="en-US" altLang="ja-JP" dirty="0"/>
          </a:p>
          <a:p>
            <a:pPr marL="0" indent="0">
              <a:buNone/>
            </a:pPr>
            <a:r>
              <a:rPr lang="ja-JP" altLang="en-US" dirty="0"/>
              <a:t>　家の中で最高の情報収集権を</a:t>
            </a:r>
            <a:r>
              <a:rPr lang="ja-JP" altLang="en-US" dirty="0" smtClean="0"/>
              <a:t>もつ。情報提供を拒否された場合は、</a:t>
            </a:r>
            <a:endParaRPr lang="en-US" altLang="ja-JP" dirty="0" smtClean="0"/>
          </a:p>
          <a:p>
            <a:pPr marL="0" indent="0">
              <a:buNone/>
            </a:pPr>
            <a:r>
              <a:rPr lang="ja-JP" altLang="en-US" dirty="0"/>
              <a:t>　</a:t>
            </a:r>
            <a:r>
              <a:rPr lang="en-US" altLang="ja-JP" dirty="0" smtClean="0"/>
              <a:t>IFI</a:t>
            </a:r>
            <a:r>
              <a:rPr lang="ja-JP" altLang="en-US" dirty="0"/>
              <a:t>は、国会又は</a:t>
            </a:r>
            <a:r>
              <a:rPr lang="ja-JP" altLang="en-US" dirty="0" smtClean="0"/>
              <a:t>その</a:t>
            </a:r>
            <a:r>
              <a:rPr lang="ja-JP" altLang="en-US" dirty="0"/>
              <a:t>委員会に要請し、行政府に対し、必要でかつ</a:t>
            </a:r>
            <a:r>
              <a:rPr lang="ja-JP" altLang="en-US" dirty="0" smtClean="0"/>
              <a:t>法</a:t>
            </a:r>
            <a:endParaRPr lang="en-US" altLang="ja-JP" dirty="0" smtClean="0"/>
          </a:p>
          <a:p>
            <a:pPr marL="0" indent="0">
              <a:buNone/>
            </a:pPr>
            <a:r>
              <a:rPr lang="ja-JP" altLang="en-US" dirty="0"/>
              <a:t>　</a:t>
            </a:r>
            <a:r>
              <a:rPr lang="ja-JP" altLang="en-US" dirty="0" smtClean="0"/>
              <a:t>的</a:t>
            </a:r>
            <a:r>
              <a:rPr lang="ja-JP" altLang="en-US" dirty="0"/>
              <a:t>に適切な</a:t>
            </a:r>
            <a:r>
              <a:rPr lang="ja-JP" altLang="en-US" dirty="0" smtClean="0"/>
              <a:t>場合に</a:t>
            </a:r>
            <a:r>
              <a:rPr lang="ja-JP" altLang="en-US" dirty="0"/>
              <a:t>は司法府に対しても、更に民間組織に対しても</a:t>
            </a:r>
            <a:r>
              <a:rPr lang="ja-JP" altLang="en-US" dirty="0" smtClean="0"/>
              <a:t>、</a:t>
            </a:r>
            <a:endParaRPr lang="en-US" altLang="ja-JP" dirty="0" smtClean="0"/>
          </a:p>
          <a:p>
            <a:pPr marL="0" indent="0">
              <a:buNone/>
            </a:pPr>
            <a:r>
              <a:rPr lang="ja-JP" altLang="en-US" dirty="0"/>
              <a:t>　</a:t>
            </a:r>
            <a:r>
              <a:rPr lang="ja-JP" altLang="en-US" dirty="0" smtClean="0"/>
              <a:t>あらゆる</a:t>
            </a:r>
            <a:r>
              <a:rPr lang="ja-JP" altLang="en-US" dirty="0"/>
              <a:t>情報</a:t>
            </a:r>
            <a:r>
              <a:rPr lang="ja-JP" altLang="en-US" dirty="0" smtClean="0"/>
              <a:t>の提出</a:t>
            </a:r>
            <a:r>
              <a:rPr lang="ja-JP" altLang="en-US" dirty="0"/>
              <a:t>を求める権利を</a:t>
            </a:r>
            <a:r>
              <a:rPr lang="ja-JP" altLang="en-US" dirty="0" smtClean="0"/>
              <a:t>持つ。</a:t>
            </a:r>
            <a:r>
              <a:rPr lang="ja-JP" altLang="en-US" dirty="0"/>
              <a:t>即ち、国会の国政</a:t>
            </a:r>
            <a:r>
              <a:rPr lang="ja-JP" altLang="en-US" dirty="0" smtClean="0"/>
              <a:t>調査権</a:t>
            </a:r>
            <a:endParaRPr lang="en-US" altLang="ja-JP" dirty="0" smtClean="0"/>
          </a:p>
          <a:p>
            <a:pPr marL="0" indent="0">
              <a:buNone/>
            </a:pPr>
            <a:r>
              <a:rPr lang="ja-JP" altLang="en-US" dirty="0"/>
              <a:t>　</a:t>
            </a:r>
            <a:r>
              <a:rPr lang="ja-JP" altLang="en-US" dirty="0" smtClean="0"/>
              <a:t>に</a:t>
            </a:r>
            <a:r>
              <a:rPr lang="ja-JP" altLang="en-US" dirty="0"/>
              <a:t>よる情報収集を要請</a:t>
            </a:r>
            <a:r>
              <a:rPr lang="ja-JP" altLang="en-US" dirty="0" smtClean="0"/>
              <a:t>できる。</a:t>
            </a:r>
            <a:r>
              <a:rPr lang="ja-JP" altLang="en-US" dirty="0"/>
              <a:t>勿論、国会・</a:t>
            </a:r>
            <a:r>
              <a:rPr lang="ja-JP" altLang="en-US" dirty="0" smtClean="0"/>
              <a:t>委員会は</a:t>
            </a:r>
            <a:r>
              <a:rPr lang="ja-JP" altLang="en-US" dirty="0"/>
              <a:t>その要請を</a:t>
            </a:r>
            <a:r>
              <a:rPr lang="ja-JP" altLang="en-US" dirty="0" smtClean="0"/>
              <a:t>拒</a:t>
            </a:r>
            <a:endParaRPr lang="en-US" altLang="ja-JP" dirty="0" smtClean="0"/>
          </a:p>
          <a:p>
            <a:pPr marL="0" indent="0">
              <a:buNone/>
            </a:pPr>
            <a:r>
              <a:rPr lang="ja-JP" altLang="en-US" dirty="0"/>
              <a:t>　</a:t>
            </a:r>
            <a:r>
              <a:rPr lang="ja-JP" altLang="en-US" dirty="0" err="1" smtClean="0"/>
              <a:t>否</a:t>
            </a:r>
            <a:r>
              <a:rPr lang="ja-JP" altLang="en-US" dirty="0" err="1"/>
              <a:t>する</a:t>
            </a:r>
            <a:r>
              <a:rPr lang="ja-JP" altLang="en-US" dirty="0"/>
              <a:t>ことができる。又、機密情報の守秘義務</a:t>
            </a:r>
            <a:r>
              <a:rPr lang="ja-JP" altLang="en-US" dirty="0" smtClean="0"/>
              <a:t>は守らねば</a:t>
            </a:r>
            <a:r>
              <a:rPr lang="ja-JP" altLang="en-US" dirty="0"/>
              <a:t>ならない</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18</a:t>
            </a:fld>
            <a:endParaRPr kumimoji="1" lang="ja-JP" altLang="en-US"/>
          </a:p>
        </p:txBody>
      </p:sp>
      <p:sp>
        <p:nvSpPr>
          <p:cNvPr id="5" name="正方形/長方形 4"/>
          <p:cNvSpPr/>
          <p:nvPr/>
        </p:nvSpPr>
        <p:spPr>
          <a:xfrm>
            <a:off x="947057" y="370114"/>
            <a:ext cx="10330543" cy="8490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2658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86732"/>
          </a:xfrm>
        </p:spPr>
        <p:txBody>
          <a:bodyPr>
            <a:normAutofit fontScale="90000"/>
          </a:bodyPr>
          <a:lstStyle/>
          <a:p>
            <a:pPr algn="ctr"/>
            <a:r>
              <a:rPr lang="en-US" altLang="ja-JP" b="1" dirty="0">
                <a:latin typeface="+mj-ea"/>
              </a:rPr>
              <a:t>G</a:t>
            </a:r>
            <a:r>
              <a:rPr lang="en-US" altLang="ja-JP" b="1" dirty="0" smtClean="0">
                <a:latin typeface="+mj-ea"/>
              </a:rPr>
              <a:t>.</a:t>
            </a:r>
            <a:r>
              <a:rPr lang="ja-JP" altLang="en-US" dirty="0"/>
              <a:t>分科会の</a:t>
            </a:r>
            <a:r>
              <a:rPr lang="en-US" altLang="ja-JP" dirty="0"/>
              <a:t>IFI</a:t>
            </a:r>
            <a:r>
              <a:rPr lang="ja-JP" altLang="en-US" dirty="0"/>
              <a:t>提言案：議論のための叩き台</a:t>
            </a:r>
            <a:r>
              <a:rPr lang="en-US" altLang="ja-JP" dirty="0"/>
              <a:t/>
            </a:r>
            <a:br>
              <a:rPr lang="en-US" altLang="ja-JP" dirty="0"/>
            </a:br>
            <a:r>
              <a:rPr lang="en-US" altLang="ja-JP" sz="2800" b="1" dirty="0" smtClean="0">
                <a:latin typeface="+mj-ea"/>
              </a:rPr>
              <a:t>C.</a:t>
            </a:r>
            <a:r>
              <a:rPr lang="ja-JP" altLang="en-US" sz="2800" dirty="0" smtClean="0"/>
              <a:t>活動</a:t>
            </a:r>
            <a:r>
              <a:rPr lang="ja-JP" altLang="en-US" sz="2800" dirty="0"/>
              <a:t>内容（機能）の続き</a:t>
            </a:r>
            <a:endParaRPr kumimoji="1" lang="ja-JP" altLang="en-US" dirty="0"/>
          </a:p>
        </p:txBody>
      </p:sp>
      <p:sp>
        <p:nvSpPr>
          <p:cNvPr id="3" name="コンテンツ プレースホルダー 2"/>
          <p:cNvSpPr>
            <a:spLocks noGrp="1"/>
          </p:cNvSpPr>
          <p:nvPr>
            <p:ph idx="1"/>
          </p:nvPr>
        </p:nvSpPr>
        <p:spPr>
          <a:xfrm>
            <a:off x="838200" y="1469571"/>
            <a:ext cx="10515600" cy="4707392"/>
          </a:xfrm>
        </p:spPr>
        <p:txBody>
          <a:bodyPr>
            <a:normAutofit fontScale="92500" lnSpcReduction="10000"/>
          </a:bodyPr>
          <a:lstStyle/>
          <a:p>
            <a:pPr marL="0" indent="0">
              <a:buNone/>
            </a:pPr>
            <a:r>
              <a:rPr lang="ja-JP" altLang="en-US" dirty="0"/>
              <a:t>⑦分析・評価を行う以外に、それらの結果や他の情報源から、政策・予算</a:t>
            </a:r>
            <a:endParaRPr lang="en-US" altLang="ja-JP" dirty="0"/>
          </a:p>
          <a:p>
            <a:pPr marL="0" indent="0">
              <a:buNone/>
            </a:pPr>
            <a:r>
              <a:rPr lang="ja-JP" altLang="en-US" dirty="0"/>
              <a:t>　の分析・評価に関する厳格な証拠（</a:t>
            </a:r>
            <a:r>
              <a:rPr lang="en-US" altLang="ja-JP" dirty="0"/>
              <a:t>evidence</a:t>
            </a:r>
            <a:r>
              <a:rPr lang="ja-JP" altLang="en-US" dirty="0"/>
              <a:t>）を蓄積し、将来の分析・評価</a:t>
            </a:r>
            <a:endParaRPr lang="en-US" altLang="ja-JP" dirty="0"/>
          </a:p>
          <a:p>
            <a:pPr marL="0" indent="0">
              <a:buNone/>
            </a:pPr>
            <a:r>
              <a:rPr lang="ja-JP" altLang="en-US" dirty="0"/>
              <a:t>　へ役立てる。</a:t>
            </a:r>
            <a:endParaRPr lang="en-US" altLang="ja-JP" dirty="0"/>
          </a:p>
          <a:p>
            <a:pPr marL="0" indent="0">
              <a:buNone/>
            </a:pPr>
            <a:r>
              <a:rPr lang="ja-JP" altLang="en-US" dirty="0"/>
              <a:t>⑧必要な場合、予算・時間制限の範囲内で、また上記客観性の範囲内で、</a:t>
            </a:r>
            <a:endParaRPr lang="en-US" altLang="ja-JP" dirty="0"/>
          </a:p>
          <a:p>
            <a:pPr marL="0" indent="0">
              <a:buNone/>
            </a:pPr>
            <a:r>
              <a:rPr lang="ja-JP" altLang="en-US" dirty="0"/>
              <a:t>　議員立法の支援を行っても良い。</a:t>
            </a:r>
            <a:endParaRPr lang="en-US" altLang="ja-JP" dirty="0"/>
          </a:p>
          <a:p>
            <a:pPr marL="0" indent="0">
              <a:buNone/>
            </a:pPr>
            <a:r>
              <a:rPr lang="ja-JP" altLang="en-US" dirty="0"/>
              <a:t>⑨予算とは、中央政府の全ての収入と支出を指す。具体的には、一般会計</a:t>
            </a:r>
            <a:endParaRPr lang="en-US" altLang="ja-JP" dirty="0"/>
          </a:p>
          <a:p>
            <a:pPr marL="0" indent="0">
              <a:buNone/>
            </a:pPr>
            <a:r>
              <a:rPr lang="ja-JP" altLang="en-US" dirty="0"/>
              <a:t>　予算と財政投融資予算とその他の独立予算（</a:t>
            </a:r>
            <a:r>
              <a:rPr lang="ja-JP" altLang="en-US" dirty="0" smtClean="0"/>
              <a:t>各省庁内で処理</a:t>
            </a:r>
            <a:r>
              <a:rPr lang="ja-JP" altLang="en-US" dirty="0"/>
              <a:t>されて</a:t>
            </a:r>
            <a:endParaRPr lang="en-US" altLang="ja-JP" dirty="0"/>
          </a:p>
          <a:p>
            <a:pPr marL="0" indent="0">
              <a:buNone/>
            </a:pPr>
            <a:r>
              <a:rPr lang="ja-JP" altLang="en-US" dirty="0"/>
              <a:t>　いる各種の独立予算）など、すべてを指す。これらすべてをカバーすること</a:t>
            </a:r>
            <a:endParaRPr lang="en-US" altLang="ja-JP" dirty="0"/>
          </a:p>
          <a:p>
            <a:pPr marL="0" indent="0">
              <a:buNone/>
            </a:pPr>
            <a:r>
              <a:rPr lang="ja-JP" altLang="en-US" dirty="0"/>
              <a:t>　により、国家予算の全体像を把握し、その分析結果を、国会・議員・国民</a:t>
            </a:r>
            <a:endParaRPr lang="en-US" altLang="ja-JP" dirty="0"/>
          </a:p>
          <a:p>
            <a:pPr marL="0" indent="0">
              <a:buNone/>
            </a:pPr>
            <a:r>
              <a:rPr lang="ja-JP" altLang="en-US" dirty="0"/>
              <a:t>　へ提出する。</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19</a:t>
            </a:fld>
            <a:endParaRPr kumimoji="1" lang="ja-JP" altLang="en-US"/>
          </a:p>
        </p:txBody>
      </p:sp>
      <p:sp>
        <p:nvSpPr>
          <p:cNvPr id="5" name="正方形/長方形 4"/>
          <p:cNvSpPr/>
          <p:nvPr/>
        </p:nvSpPr>
        <p:spPr>
          <a:xfrm>
            <a:off x="979714" y="370114"/>
            <a:ext cx="10243457" cy="9035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405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13121" y="427031"/>
            <a:ext cx="10877309" cy="732230"/>
          </a:xfrm>
          <a:noFill/>
        </p:spPr>
        <p:txBody>
          <a:bodyPr>
            <a:normAutofit/>
          </a:bodyPr>
          <a:lstStyle/>
          <a:p>
            <a:pPr algn="ctr"/>
            <a:r>
              <a:rPr lang="en-US" altLang="ja-JP" sz="3200" dirty="0" smtClean="0"/>
              <a:t>A. </a:t>
            </a:r>
            <a:r>
              <a:rPr lang="ja-JP" altLang="en-US" sz="3200" dirty="0" smtClean="0"/>
              <a:t>日本の国家財政問題とその原因→</a:t>
            </a:r>
            <a:r>
              <a:rPr lang="en-US" altLang="ja-JP" sz="4000" dirty="0" smtClean="0"/>
              <a:t>IFI</a:t>
            </a:r>
            <a:r>
              <a:rPr lang="ja-JP" altLang="en-US" sz="3200" dirty="0" smtClean="0"/>
              <a:t>の必要性</a:t>
            </a:r>
            <a:endParaRPr kumimoji="1" lang="ja-JP" altLang="en-US" sz="2800" dirty="0"/>
          </a:p>
        </p:txBody>
      </p:sp>
      <p:sp>
        <p:nvSpPr>
          <p:cNvPr id="3" name="コンテンツ プレースホルダー 2"/>
          <p:cNvSpPr>
            <a:spLocks noGrp="1"/>
          </p:cNvSpPr>
          <p:nvPr>
            <p:ph idx="1"/>
          </p:nvPr>
        </p:nvSpPr>
        <p:spPr>
          <a:xfrm>
            <a:off x="676981" y="1126192"/>
            <a:ext cx="10515600" cy="5374299"/>
          </a:xfrm>
          <a:noFill/>
        </p:spPr>
        <p:txBody>
          <a:bodyPr>
            <a:normAutofit fontScale="55000" lnSpcReduction="20000"/>
          </a:bodyPr>
          <a:lstStyle/>
          <a:p>
            <a:pPr marL="0" indent="0">
              <a:buNone/>
            </a:pPr>
            <a:r>
              <a:rPr lang="en-US" altLang="ja-JP" sz="3300" b="1" dirty="0" smtClean="0"/>
              <a:t>a.</a:t>
            </a:r>
            <a:r>
              <a:rPr kumimoji="1" lang="ja-JP" altLang="en-US" b="1" dirty="0" smtClean="0"/>
              <a:t>日本の国家財政問題：</a:t>
            </a:r>
            <a:endParaRPr kumimoji="1" lang="en-US" altLang="ja-JP" b="1" dirty="0" smtClean="0"/>
          </a:p>
          <a:p>
            <a:pPr marL="0" indent="0">
              <a:buNone/>
            </a:pPr>
            <a:r>
              <a:rPr lang="ja-JP" altLang="en-US" b="1" dirty="0"/>
              <a:t>　</a:t>
            </a:r>
            <a:r>
              <a:rPr lang="ja-JP" altLang="en-US" b="1" dirty="0" smtClean="0"/>
              <a:t>　</a:t>
            </a:r>
            <a:r>
              <a:rPr lang="en-US" altLang="ja-JP" b="1" dirty="0" smtClean="0"/>
              <a:t>1992</a:t>
            </a:r>
            <a:r>
              <a:rPr lang="ja-JP" altLang="en-US" b="1" dirty="0" smtClean="0"/>
              <a:t>年から毎年赤字継続（財政消費支出＞財政収入）、</a:t>
            </a:r>
            <a:endParaRPr lang="en-US" altLang="ja-JP" b="1" dirty="0" smtClean="0"/>
          </a:p>
          <a:p>
            <a:pPr marL="0" indent="0">
              <a:buNone/>
            </a:pPr>
            <a:r>
              <a:rPr lang="ja-JP" altLang="en-US" b="1" dirty="0"/>
              <a:t>　</a:t>
            </a:r>
            <a:r>
              <a:rPr lang="ja-JP" altLang="en-US" b="1" dirty="0" smtClean="0"/>
              <a:t>　</a:t>
            </a:r>
            <a:r>
              <a:rPr lang="en-US" altLang="ja-JP" b="1" dirty="0" smtClean="0"/>
              <a:t>2017</a:t>
            </a:r>
            <a:r>
              <a:rPr lang="ja-JP" altLang="en-US" b="1" dirty="0" smtClean="0"/>
              <a:t>年度</a:t>
            </a:r>
            <a:r>
              <a:rPr lang="ja-JP" altLang="en-US" b="1" dirty="0"/>
              <a:t>末</a:t>
            </a:r>
            <a:r>
              <a:rPr lang="ja-JP" altLang="en-US" b="1" dirty="0" smtClean="0"/>
              <a:t>の財政負債総額は、約１０００兆円</a:t>
            </a:r>
            <a:r>
              <a:rPr lang="ja-JP" altLang="en-US" b="1" dirty="0"/>
              <a:t>又</a:t>
            </a:r>
            <a:r>
              <a:rPr lang="ja-JP" altLang="en-US" b="1" dirty="0" smtClean="0"/>
              <a:t>は</a:t>
            </a:r>
            <a:r>
              <a:rPr lang="en-US" altLang="ja-JP" b="1" dirty="0" smtClean="0"/>
              <a:t>GDP</a:t>
            </a:r>
            <a:r>
              <a:rPr lang="ja-JP" altLang="en-US" b="1" dirty="0" smtClean="0"/>
              <a:t>の約２倍。（日経</a:t>
            </a:r>
            <a:r>
              <a:rPr lang="en-US" altLang="ja-JP" b="1" dirty="0" smtClean="0"/>
              <a:t>2018</a:t>
            </a:r>
            <a:r>
              <a:rPr lang="ja-JP" altLang="en-US" b="1" dirty="0" smtClean="0"/>
              <a:t>）</a:t>
            </a:r>
            <a:endParaRPr lang="en-US" altLang="ja-JP" b="1" dirty="0" smtClean="0"/>
          </a:p>
          <a:p>
            <a:pPr marL="0" indent="0">
              <a:buNone/>
            </a:pPr>
            <a:r>
              <a:rPr lang="ja-JP" altLang="en-US" b="1" dirty="0" smtClean="0"/>
              <a:t>　　　</a:t>
            </a:r>
            <a:endParaRPr lang="en-US" altLang="ja-JP" b="1" dirty="0"/>
          </a:p>
          <a:p>
            <a:pPr marL="0" indent="0">
              <a:buNone/>
            </a:pPr>
            <a:r>
              <a:rPr lang="ja-JP" altLang="en-US" b="1" dirty="0" smtClean="0"/>
              <a:t>　①このままでは、持続不可能で財政破綻。→　中長期的に持続可能な財政を作る必要あり。</a:t>
            </a:r>
            <a:endParaRPr lang="en-US" altLang="ja-JP" b="1" dirty="0" smtClean="0"/>
          </a:p>
          <a:p>
            <a:pPr marL="0" indent="0">
              <a:buNone/>
            </a:pPr>
            <a:r>
              <a:rPr lang="ja-JP" altLang="en-US" b="1" dirty="0" smtClean="0"/>
              <a:t>　②世代間負担の不公平＝現存世代が納税額（社会保障料を含む）以上に財政支出（政府消費＋政府投資）を容認し、その差額　　</a:t>
            </a:r>
            <a:endParaRPr lang="en-US" altLang="ja-JP" b="1" dirty="0" smtClean="0"/>
          </a:p>
          <a:p>
            <a:pPr marL="0" indent="0">
              <a:buNone/>
            </a:pPr>
            <a:r>
              <a:rPr lang="ja-JP" altLang="en-US" b="1" dirty="0"/>
              <a:t>　</a:t>
            </a:r>
            <a:r>
              <a:rPr lang="ja-JP" altLang="en-US" b="1" dirty="0" smtClean="0"/>
              <a:t>　　を国と地方自治体が借金で穴埋めする結果、その借金は政府が将来も借金財政を重ね続けるか、未だ生まれていない子孫</a:t>
            </a:r>
            <a:endParaRPr lang="en-US" altLang="ja-JP" b="1" dirty="0" smtClean="0"/>
          </a:p>
          <a:p>
            <a:pPr marL="0" indent="0">
              <a:buNone/>
            </a:pPr>
            <a:r>
              <a:rPr lang="ja-JP" altLang="en-US" b="1" dirty="0"/>
              <a:t>　</a:t>
            </a:r>
            <a:r>
              <a:rPr lang="ja-JP" altLang="en-US" b="1" dirty="0" smtClean="0"/>
              <a:t>　　が返済するか、その両方で対応せねばならない。（但し財政消費支出が財政収入を上回った場合にのみ、明らかに現存世代</a:t>
            </a:r>
            <a:endParaRPr lang="en-US" altLang="ja-JP" b="1" dirty="0" smtClean="0"/>
          </a:p>
          <a:p>
            <a:pPr marL="0" indent="0">
              <a:buNone/>
            </a:pPr>
            <a:r>
              <a:rPr lang="ja-JP" altLang="en-US" b="1" dirty="0"/>
              <a:t>　</a:t>
            </a:r>
            <a:r>
              <a:rPr lang="ja-JP" altLang="en-US" b="1" dirty="0" smtClean="0"/>
              <a:t>　　と将来世代間</a:t>
            </a:r>
            <a:r>
              <a:rPr lang="ja-JP" altLang="en-US" b="1" dirty="0"/>
              <a:t>に</a:t>
            </a:r>
            <a:r>
              <a:rPr lang="ja-JP" altLang="en-US" b="1" dirty="0" smtClean="0"/>
              <a:t>負担の不公平が発生するが、同額ないし上回らない場合には、世代間不公平は発生しない。けだし、将来世</a:t>
            </a:r>
            <a:endParaRPr lang="en-US" altLang="ja-JP" b="1" dirty="0" smtClean="0"/>
          </a:p>
          <a:p>
            <a:pPr marL="0" indent="0">
              <a:buNone/>
            </a:pPr>
            <a:r>
              <a:rPr lang="ja-JP" altLang="en-US" b="1" dirty="0"/>
              <a:t>　</a:t>
            </a:r>
            <a:r>
              <a:rPr lang="ja-JP" altLang="en-US" b="1" dirty="0" smtClean="0"/>
              <a:t>　　代も政府の</a:t>
            </a:r>
            <a:r>
              <a:rPr lang="ja-JP" altLang="en-US" b="1" dirty="0"/>
              <a:t>中</a:t>
            </a:r>
            <a:r>
              <a:rPr lang="ja-JP" altLang="en-US" b="1" dirty="0" smtClean="0"/>
              <a:t>長期投資支出の恩恵（通信・輸送、電力、上下水道、教育・保健・衛生施設などの使用）を享受するからである）</a:t>
            </a:r>
            <a:endParaRPr lang="en-US" altLang="ja-JP" b="1" dirty="0" smtClean="0"/>
          </a:p>
          <a:p>
            <a:pPr marL="0" indent="0">
              <a:buNone/>
            </a:pPr>
            <a:r>
              <a:rPr lang="ja-JP" altLang="en-US" b="1" dirty="0"/>
              <a:t>　</a:t>
            </a:r>
            <a:r>
              <a:rPr lang="ja-JP" altLang="en-US" b="1" dirty="0" smtClean="0"/>
              <a:t>　　→　日本は現存世代の消費支出が上回っている可能性大（年金等）→世代間の負担の不公平　→　公平にする必要がある。</a:t>
            </a:r>
            <a:endParaRPr lang="en-US" altLang="ja-JP" b="1" dirty="0" smtClean="0"/>
          </a:p>
          <a:p>
            <a:pPr marL="0" indent="0">
              <a:buNone/>
            </a:pPr>
            <a:r>
              <a:rPr lang="en-US" altLang="ja-JP" sz="3300" b="1" dirty="0" smtClean="0"/>
              <a:t>b.</a:t>
            </a:r>
            <a:r>
              <a:rPr lang="ja-JP" altLang="en-US" sz="2900" b="1" dirty="0" smtClean="0"/>
              <a:t>主な原因：　</a:t>
            </a:r>
            <a:endParaRPr lang="en-US" altLang="ja-JP" sz="2900" b="1" dirty="0" smtClean="0"/>
          </a:p>
          <a:p>
            <a:pPr marL="0" indent="0">
              <a:buNone/>
            </a:pPr>
            <a:r>
              <a:rPr lang="ja-JP" altLang="en-US" sz="3300" b="1" dirty="0"/>
              <a:t>　</a:t>
            </a:r>
            <a:r>
              <a:rPr lang="ja-JP" altLang="en-US" sz="3100" b="1" dirty="0"/>
              <a:t>①</a:t>
            </a:r>
            <a:r>
              <a:rPr lang="ja-JP" altLang="en-US" sz="2900" b="1" dirty="0" smtClean="0">
                <a:latin typeface="+mj-ea"/>
                <a:ea typeface="+mj-ea"/>
              </a:rPr>
              <a:t>痛みを伴う政策や改革を避けたい中央、地方の行政府と立法府が、</a:t>
            </a:r>
            <a:r>
              <a:rPr lang="ja-JP" altLang="en-US" sz="2900" b="1" dirty="0" smtClean="0"/>
              <a:t>楽観的な将来財政収支推計を</a:t>
            </a:r>
            <a:r>
              <a:rPr lang="ja-JP" altLang="en-US" sz="2900" b="1" dirty="0"/>
              <a:t>公務員</a:t>
            </a:r>
            <a:r>
              <a:rPr lang="ja-JP" altLang="en-US" sz="2900" b="1" dirty="0" smtClean="0"/>
              <a:t>に求め、</a:t>
            </a:r>
            <a:endParaRPr lang="en-US" altLang="ja-JP" sz="2900" b="1" dirty="0" smtClean="0"/>
          </a:p>
          <a:p>
            <a:pPr marL="0" indent="0">
              <a:buNone/>
            </a:pPr>
            <a:r>
              <a:rPr lang="ja-JP" altLang="en-US" sz="2900" b="1" dirty="0"/>
              <a:t>　</a:t>
            </a:r>
            <a:r>
              <a:rPr lang="ja-JP" altLang="en-US" sz="2900" b="1" dirty="0" smtClean="0"/>
              <a:t>　　政府の圧力に従うか、政府の意向を忖度する公務員が、楽観的な経済成長とそれによる税収自然増を過大に予想</a:t>
            </a:r>
            <a:endParaRPr lang="en-US" altLang="ja-JP" sz="2900" b="1" dirty="0" smtClean="0"/>
          </a:p>
          <a:p>
            <a:pPr marL="0" indent="0">
              <a:buNone/>
            </a:pPr>
            <a:r>
              <a:rPr lang="ja-JP" altLang="en-US" sz="2900" b="1" dirty="0"/>
              <a:t>　</a:t>
            </a:r>
            <a:r>
              <a:rPr lang="ja-JP" altLang="en-US" sz="2900" b="1" dirty="0" smtClean="0"/>
              <a:t>　　する事が原因（次頁図参照）。　→　独立して客観的・科学的な将来財政推計を行う独立財政機関が必要　→　</a:t>
            </a:r>
            <a:r>
              <a:rPr lang="en-US" altLang="ja-JP" sz="2900" b="1" dirty="0" smtClean="0"/>
              <a:t>IFI</a:t>
            </a:r>
            <a:r>
              <a:rPr lang="ja-JP" altLang="en-US" sz="2900" b="1" dirty="0" err="1" smtClean="0"/>
              <a:t>。</a:t>
            </a:r>
            <a:endParaRPr lang="en-US" altLang="ja-JP" sz="2900" b="1" dirty="0" smtClean="0"/>
          </a:p>
          <a:p>
            <a:pPr marL="0" indent="0">
              <a:buNone/>
            </a:pPr>
            <a:r>
              <a:rPr lang="ja-JP" altLang="en-US" sz="2900" b="1" dirty="0" smtClean="0"/>
              <a:t>　②景気変動（不況）やリーマンショックのような不確実要素に対する準備を全く推計に入れていないことが原因</a:t>
            </a:r>
            <a:endParaRPr lang="en-US" altLang="ja-JP" sz="2900" b="1" dirty="0" smtClean="0"/>
          </a:p>
          <a:p>
            <a:pPr marL="0" indent="0">
              <a:buNone/>
            </a:pPr>
            <a:r>
              <a:rPr lang="ja-JP" altLang="en-US" sz="2900" b="1" dirty="0"/>
              <a:t>　</a:t>
            </a:r>
            <a:r>
              <a:rPr lang="ja-JP" altLang="en-US" sz="2900" b="1" dirty="0" smtClean="0"/>
              <a:t>　　→　不確実要素へも配慮した将来推計を行う機関が必要　→　</a:t>
            </a:r>
            <a:r>
              <a:rPr lang="en-US" altLang="ja-JP" sz="2900" b="1" dirty="0" smtClean="0"/>
              <a:t>IFI</a:t>
            </a:r>
            <a:r>
              <a:rPr lang="ja-JP" altLang="en-US" sz="2900" b="1" dirty="0" err="1" smtClean="0"/>
              <a:t>。</a:t>
            </a:r>
            <a:endParaRPr lang="en-US" altLang="ja-JP" sz="2900" b="1" dirty="0" smtClean="0"/>
          </a:p>
          <a:p>
            <a:pPr marL="0" indent="0">
              <a:buNone/>
            </a:pPr>
            <a:r>
              <a:rPr lang="en-US" altLang="ja-JP" sz="3400" b="1" dirty="0" smtClean="0"/>
              <a:t>c. </a:t>
            </a:r>
            <a:r>
              <a:rPr lang="ja-JP" altLang="en-US" sz="2900" b="1" dirty="0" smtClean="0"/>
              <a:t>国会自体の問題：国会の行</a:t>
            </a:r>
            <a:r>
              <a:rPr lang="ja-JP" altLang="en-US" sz="2900" b="1" dirty="0" smtClean="0">
                <a:latin typeface="+mj-ea"/>
                <a:ea typeface="+mj-ea"/>
              </a:rPr>
              <a:t>財政</a:t>
            </a:r>
            <a:r>
              <a:rPr lang="ja-JP" altLang="en-US" sz="2900" b="1" dirty="0" smtClean="0"/>
              <a:t>監視機能が弱体化している。 強化が必要 →  </a:t>
            </a:r>
            <a:r>
              <a:rPr lang="en-US" altLang="ja-JP" sz="2900" b="1" dirty="0" smtClean="0">
                <a:latin typeface="+mj-ea"/>
                <a:ea typeface="+mj-ea"/>
              </a:rPr>
              <a:t>IFI</a:t>
            </a:r>
            <a:r>
              <a:rPr lang="ja-JP" altLang="en-US" sz="2900" b="1" dirty="0" smtClean="0"/>
              <a:t>や衆参予算・決算・行政監視委員会。</a:t>
            </a:r>
            <a:endParaRPr kumimoji="1" lang="ja-JP" altLang="en-US" dirty="0"/>
          </a:p>
        </p:txBody>
      </p:sp>
      <p:sp>
        <p:nvSpPr>
          <p:cNvPr id="8" name="正方形/長方形 7"/>
          <p:cNvSpPr/>
          <p:nvPr/>
        </p:nvSpPr>
        <p:spPr>
          <a:xfrm>
            <a:off x="465881" y="507430"/>
            <a:ext cx="10752881" cy="571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下矢印 8"/>
          <p:cNvSpPr/>
          <p:nvPr/>
        </p:nvSpPr>
        <p:spPr>
          <a:xfrm>
            <a:off x="3143492" y="1932698"/>
            <a:ext cx="1724627" cy="335666"/>
          </a:xfrm>
          <a:prstGeom prst="downArrow">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2" name="スライド番号プレースホルダー 11"/>
          <p:cNvSpPr>
            <a:spLocks noGrp="1"/>
          </p:cNvSpPr>
          <p:nvPr>
            <p:ph type="sldNum" sz="quarter" idx="12"/>
          </p:nvPr>
        </p:nvSpPr>
        <p:spPr/>
        <p:txBody>
          <a:bodyPr/>
          <a:lstStyle/>
          <a:p>
            <a:r>
              <a:rPr kumimoji="1" lang="ja-JP" altLang="en-US" dirty="0" smtClean="0">
                <a:solidFill>
                  <a:schemeClr val="tx1"/>
                </a:solidFill>
              </a:rPr>
              <a:t>  </a:t>
            </a:r>
            <a:fld id="{88B06F6F-DB87-47E3-8053-E0F073396F1C}"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2803978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25500"/>
          </a:xfrm>
        </p:spPr>
        <p:txBody>
          <a:bodyPr>
            <a:normAutofit fontScale="90000"/>
          </a:bodyPr>
          <a:lstStyle/>
          <a:p>
            <a:pPr algn="ctr"/>
            <a:r>
              <a:rPr lang="en-US" altLang="ja-JP" b="1" dirty="0">
                <a:latin typeface="ＭＳ Ｐゴシック 見出し"/>
              </a:rPr>
              <a:t>G</a:t>
            </a:r>
            <a:r>
              <a:rPr lang="en-US" altLang="ja-JP" b="1" dirty="0" smtClean="0">
                <a:latin typeface="ＭＳ Ｐゴシック 見出し"/>
              </a:rPr>
              <a:t>.</a:t>
            </a:r>
            <a:r>
              <a:rPr lang="ja-JP" altLang="en-US" dirty="0"/>
              <a:t>分科会の</a:t>
            </a:r>
            <a:r>
              <a:rPr lang="en-US" altLang="ja-JP" b="1" dirty="0">
                <a:latin typeface="+mj-ea"/>
              </a:rPr>
              <a:t>IFI</a:t>
            </a:r>
            <a:r>
              <a:rPr lang="ja-JP" altLang="en-US" dirty="0"/>
              <a:t>提言案：議論のための叩き台</a:t>
            </a:r>
            <a:r>
              <a:rPr lang="en-US" altLang="ja-JP" dirty="0"/>
              <a:t/>
            </a:r>
            <a:br>
              <a:rPr lang="en-US" altLang="ja-JP" dirty="0"/>
            </a:br>
            <a:r>
              <a:rPr lang="en-US" altLang="ja-JP" sz="2800" b="1" dirty="0" smtClean="0">
                <a:latin typeface="+mj-ea"/>
              </a:rPr>
              <a:t>D.</a:t>
            </a:r>
            <a:r>
              <a:rPr lang="ja-JP" altLang="en-US" sz="2800" b="1" dirty="0" smtClean="0">
                <a:latin typeface="+mj-ea"/>
              </a:rPr>
              <a:t>組織、スタッフ、及び主機能</a:t>
            </a: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20</a:t>
            </a:fld>
            <a:endParaRPr kumimoji="1" lang="ja-JP" altLang="en-US"/>
          </a:p>
        </p:txBody>
      </p:sp>
      <p:sp>
        <p:nvSpPr>
          <p:cNvPr id="35" name="正方形/長方形 34"/>
          <p:cNvSpPr/>
          <p:nvPr/>
        </p:nvSpPr>
        <p:spPr>
          <a:xfrm>
            <a:off x="979714" y="359229"/>
            <a:ext cx="10265229" cy="83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コンテンツ プレースホルダー 2"/>
          <p:cNvSpPr>
            <a:spLocks noGrp="1"/>
          </p:cNvSpPr>
          <p:nvPr>
            <p:ph idx="1"/>
          </p:nvPr>
        </p:nvSpPr>
        <p:spPr>
          <a:xfrm>
            <a:off x="740228" y="1302430"/>
            <a:ext cx="10711543" cy="4815341"/>
          </a:xfrm>
        </p:spPr>
        <p:txBody>
          <a:bodyPr>
            <a:normAutofit fontScale="62500" lnSpcReduction="20000"/>
          </a:bodyPr>
          <a:lstStyle/>
          <a:p>
            <a:pPr marL="0" indent="0">
              <a:buNone/>
            </a:pPr>
            <a:r>
              <a:rPr lang="ja-JP" altLang="en-US" dirty="0" smtClean="0"/>
              <a:t>　　　　　　　　　　　　　　　　　　　　　　　マクロ経済・歳出の分析・予測部（１６人）</a:t>
            </a:r>
            <a:endParaRPr lang="en-US" altLang="ja-JP" dirty="0" smtClean="0"/>
          </a:p>
          <a:p>
            <a:pPr marL="0" indent="0">
              <a:buNone/>
            </a:pPr>
            <a:r>
              <a:rPr lang="ja-JP" altLang="en-US" dirty="0"/>
              <a:t>　　　　</a:t>
            </a:r>
            <a:r>
              <a:rPr lang="ja-JP" altLang="en-US" dirty="0" smtClean="0"/>
              <a:t>　</a:t>
            </a:r>
            <a:r>
              <a:rPr lang="ja-JP" altLang="en-US" dirty="0"/>
              <a:t>　　　　　　</a:t>
            </a:r>
            <a:r>
              <a:rPr lang="ja-JP" altLang="en-US" dirty="0" smtClean="0"/>
              <a:t>　　　　　　　　　　　     　　＊経済の短・長期の分析・予測、人口分析・予測。</a:t>
            </a:r>
            <a:endParaRPr lang="en-US" altLang="ja-JP" dirty="0"/>
          </a:p>
          <a:p>
            <a:pPr marL="0" indent="0">
              <a:buNone/>
            </a:pPr>
            <a:r>
              <a:rPr lang="ja-JP" altLang="en-US" dirty="0" smtClean="0"/>
              <a:t>局長</a:t>
            </a:r>
            <a:r>
              <a:rPr lang="en-US" altLang="ja-JP" dirty="0"/>
              <a:t>(1</a:t>
            </a:r>
            <a:r>
              <a:rPr lang="ja-JP" altLang="en-US" dirty="0"/>
              <a:t>人</a:t>
            </a:r>
            <a:r>
              <a:rPr lang="ja-JP" altLang="en-US" dirty="0" smtClean="0"/>
              <a:t>）</a:t>
            </a:r>
            <a:r>
              <a:rPr lang="ja-JP" altLang="en-US" dirty="0"/>
              <a:t>　</a:t>
            </a:r>
            <a:r>
              <a:rPr lang="ja-JP" altLang="en-US" dirty="0" smtClean="0"/>
              <a:t>　　副局長</a:t>
            </a:r>
            <a:r>
              <a:rPr lang="en-US" altLang="ja-JP" dirty="0"/>
              <a:t>(1</a:t>
            </a:r>
            <a:r>
              <a:rPr lang="ja-JP" altLang="en-US" dirty="0"/>
              <a:t>人</a:t>
            </a:r>
            <a:r>
              <a:rPr lang="en-US" altLang="ja-JP" dirty="0"/>
              <a:t>) </a:t>
            </a:r>
            <a:r>
              <a:rPr lang="ja-JP" altLang="en-US" dirty="0" smtClean="0"/>
              <a:t>　　　　　　   　 ＊歳出の短・長期分析・</a:t>
            </a:r>
            <a:r>
              <a:rPr lang="ja-JP" altLang="en-US" dirty="0"/>
              <a:t>予測、特に、社会保障年金</a:t>
            </a:r>
            <a:r>
              <a:rPr lang="ja-JP" altLang="en-US" dirty="0" smtClean="0"/>
              <a:t>・健康保険。</a:t>
            </a:r>
            <a:endParaRPr lang="en-US" altLang="ja-JP" dirty="0"/>
          </a:p>
          <a:p>
            <a:pPr marL="0" indent="0">
              <a:buNone/>
            </a:pPr>
            <a:r>
              <a:rPr lang="ja-JP" altLang="en-US" dirty="0" smtClean="0"/>
              <a:t>　　</a:t>
            </a:r>
            <a:r>
              <a:rPr lang="ja-JP" altLang="en-US" dirty="0"/>
              <a:t>　　　　　　　　　　　　　　　　　　　　　　　　</a:t>
            </a:r>
            <a:r>
              <a:rPr lang="ja-JP" altLang="en-US" dirty="0" smtClean="0"/>
              <a:t>＊マクロ経済モデル・各種指標の開発。　　　　　　　　　　　　　　　　　　　　　　　　　　　　</a:t>
            </a:r>
            <a:endParaRPr lang="en-US" altLang="ja-JP" dirty="0"/>
          </a:p>
          <a:p>
            <a:pPr marL="0" indent="0">
              <a:buNone/>
            </a:pPr>
            <a:r>
              <a:rPr lang="ja-JP" altLang="en-US" dirty="0" smtClean="0"/>
              <a:t>　　　　</a:t>
            </a:r>
            <a:r>
              <a:rPr lang="ja-JP" altLang="en-US" dirty="0"/>
              <a:t>事務局・</a:t>
            </a:r>
            <a:r>
              <a:rPr lang="ja-JP" altLang="en-US" dirty="0" smtClean="0"/>
              <a:t>経営部　　　　　　　　</a:t>
            </a:r>
            <a:r>
              <a:rPr lang="ja-JP" altLang="en-US" dirty="0"/>
              <a:t>　</a:t>
            </a:r>
            <a:r>
              <a:rPr lang="ja-JP" altLang="en-US" dirty="0" smtClean="0"/>
              <a:t> 歳入</a:t>
            </a:r>
            <a:r>
              <a:rPr lang="ja-JP" altLang="en-US" dirty="0"/>
              <a:t>・税</a:t>
            </a:r>
            <a:r>
              <a:rPr lang="ja-JP" altLang="en-US" dirty="0" smtClean="0"/>
              <a:t>政策の分析部 （</a:t>
            </a:r>
            <a:r>
              <a:rPr lang="ja-JP" altLang="en-US" b="1" dirty="0" smtClean="0"/>
              <a:t>１</a:t>
            </a:r>
            <a:r>
              <a:rPr lang="ja-JP" altLang="en-US" b="1" dirty="0"/>
              <a:t>２</a:t>
            </a:r>
            <a:r>
              <a:rPr lang="ja-JP" altLang="en-US" b="1" dirty="0" smtClean="0"/>
              <a:t>人</a:t>
            </a:r>
            <a:r>
              <a:rPr lang="ja-JP" altLang="en-US" dirty="0"/>
              <a:t>） </a:t>
            </a:r>
            <a:r>
              <a:rPr lang="ja-JP" altLang="en-US" dirty="0" smtClean="0"/>
              <a:t>　　　　　　　　　　　 　　        　　　　　　　　　　　　　　　</a:t>
            </a:r>
            <a:endParaRPr lang="en-US" altLang="ja-JP" dirty="0" smtClean="0"/>
          </a:p>
          <a:p>
            <a:pPr marL="0" indent="0">
              <a:buNone/>
            </a:pPr>
            <a:r>
              <a:rPr lang="ja-JP" altLang="en-US" dirty="0" smtClean="0"/>
              <a:t>　　　　 法的</a:t>
            </a:r>
            <a:r>
              <a:rPr lang="ja-JP" altLang="en-US" dirty="0"/>
              <a:t>評議会　　　</a:t>
            </a:r>
            <a:r>
              <a:rPr lang="ja-JP" altLang="en-US" dirty="0" smtClean="0"/>
              <a:t>（２８人</a:t>
            </a:r>
            <a:r>
              <a:rPr lang="ja-JP" altLang="en-US" dirty="0"/>
              <a:t>） </a:t>
            </a:r>
            <a:r>
              <a:rPr lang="ja-JP" altLang="en-US" dirty="0" smtClean="0"/>
              <a:t>　　　　　  ＊</a:t>
            </a:r>
            <a:r>
              <a:rPr lang="ja-JP" altLang="en-US" dirty="0"/>
              <a:t>歳入分析・予測、税制度・税構造</a:t>
            </a:r>
            <a:r>
              <a:rPr lang="ja-JP" altLang="en-US" dirty="0" smtClean="0"/>
              <a:t>分析。　　　       　　　　　　        </a:t>
            </a:r>
            <a:endParaRPr lang="en-US" altLang="ja-JP" dirty="0" smtClean="0"/>
          </a:p>
          <a:p>
            <a:pPr marL="0" indent="0">
              <a:buNone/>
            </a:pPr>
            <a:r>
              <a:rPr kumimoji="1" lang="ja-JP" altLang="en-US" dirty="0" smtClean="0"/>
              <a:t>　　　 　</a:t>
            </a:r>
            <a:r>
              <a:rPr lang="ja-JP" altLang="en-US" dirty="0"/>
              <a:t>広報・普及部</a:t>
            </a:r>
            <a:r>
              <a:rPr kumimoji="1" lang="ja-JP" altLang="en-US" dirty="0" smtClean="0"/>
              <a:t>　</a:t>
            </a:r>
            <a:r>
              <a:rPr lang="ja-JP" altLang="en-US" dirty="0" smtClean="0"/>
              <a:t>　　　　　　　　　  人的資源・企業・自治体プログラム分析部（２０人）</a:t>
            </a:r>
            <a:endParaRPr lang="en-US" altLang="ja-JP" dirty="0" smtClean="0"/>
          </a:p>
          <a:p>
            <a:pPr marL="0" indent="0">
              <a:buNone/>
            </a:pPr>
            <a:r>
              <a:rPr kumimoji="1" lang="ja-JP" altLang="en-US" dirty="0"/>
              <a:t>　</a:t>
            </a:r>
            <a:r>
              <a:rPr kumimoji="1" lang="ja-JP" altLang="en-US" dirty="0" smtClean="0"/>
              <a:t>　　</a:t>
            </a:r>
            <a:r>
              <a:rPr lang="ja-JP" altLang="en-US" dirty="0" smtClean="0"/>
              <a:t>　　　　　　　　　　　　　　　　</a:t>
            </a:r>
            <a:r>
              <a:rPr kumimoji="1" lang="ja-JP" altLang="en-US" dirty="0" smtClean="0"/>
              <a:t>　　　　　　   ＊教育、家庭・女性・子供、社会福祉、</a:t>
            </a:r>
            <a:r>
              <a:rPr lang="ja-JP" altLang="en-US" dirty="0"/>
              <a:t>長期保護、</a:t>
            </a:r>
            <a:r>
              <a:rPr kumimoji="1" lang="ja-JP" altLang="en-US" dirty="0" smtClean="0"/>
              <a:t>移民；</a:t>
            </a:r>
            <a:r>
              <a:rPr kumimoji="1" lang="en-US" altLang="ja-JP" dirty="0" smtClean="0"/>
              <a:t>NPOs</a:t>
            </a:r>
            <a:r>
              <a:rPr lang="ja-JP" altLang="en-US" dirty="0" err="1"/>
              <a:t>、</a:t>
            </a:r>
            <a:endParaRPr kumimoji="1" lang="en-US" altLang="ja-JP" dirty="0" smtClean="0"/>
          </a:p>
          <a:p>
            <a:pPr marL="0" indent="0">
              <a:buNone/>
            </a:pPr>
            <a:r>
              <a:rPr lang="ja-JP" altLang="en-US" dirty="0"/>
              <a:t>　</a:t>
            </a:r>
            <a:r>
              <a:rPr lang="ja-JP" altLang="en-US" dirty="0" smtClean="0"/>
              <a:t>　　　　　　　　　　　　　　　　　　　　　　　　　　 </a:t>
            </a:r>
            <a:r>
              <a:rPr kumimoji="1" lang="ja-JP" altLang="en-US" dirty="0" smtClean="0"/>
              <a:t>中小企業、労働、組合、</a:t>
            </a:r>
            <a:r>
              <a:rPr lang="ja-JP" altLang="en-US" dirty="0" smtClean="0"/>
              <a:t>研究開発；</a:t>
            </a:r>
            <a:r>
              <a:rPr kumimoji="1" lang="ja-JP" altLang="en-US" dirty="0" smtClean="0"/>
              <a:t>公共企業、地方自治体。　</a:t>
            </a:r>
            <a:endParaRPr kumimoji="1" lang="en-US" altLang="ja-JP" dirty="0" smtClean="0"/>
          </a:p>
          <a:p>
            <a:pPr marL="0" indent="0">
              <a:buNone/>
            </a:pPr>
            <a:r>
              <a:rPr lang="ja-JP" altLang="en-US" dirty="0" smtClean="0"/>
              <a:t>　　　　</a:t>
            </a:r>
            <a:r>
              <a:rPr lang="en-US" altLang="ja-JP" dirty="0" smtClean="0"/>
              <a:t> </a:t>
            </a:r>
            <a:r>
              <a:rPr lang="en-US" altLang="ja-JP" dirty="0"/>
              <a:t>IT</a:t>
            </a:r>
            <a:r>
              <a:rPr lang="ja-JP" altLang="en-US" dirty="0"/>
              <a:t>・統計部</a:t>
            </a:r>
            <a:r>
              <a:rPr lang="ja-JP" altLang="en-US" dirty="0" smtClean="0"/>
              <a:t>（１８人</a:t>
            </a:r>
            <a:r>
              <a:rPr lang="ja-JP" altLang="en-US" dirty="0"/>
              <a:t>） </a:t>
            </a:r>
            <a:r>
              <a:rPr lang="ja-JP" altLang="en-US" dirty="0" smtClean="0"/>
              <a:t>　　　　　　　 自然</a:t>
            </a:r>
            <a:r>
              <a:rPr lang="ja-JP" altLang="en-US" dirty="0"/>
              <a:t>資源・公共事業</a:t>
            </a:r>
            <a:r>
              <a:rPr lang="ja-JP" altLang="en-US" dirty="0" smtClean="0"/>
              <a:t>プログラム分析部（１２人</a:t>
            </a:r>
            <a:r>
              <a:rPr lang="ja-JP" altLang="en-US" dirty="0"/>
              <a:t>）　</a:t>
            </a:r>
            <a:r>
              <a:rPr lang="ja-JP" altLang="en-US" dirty="0" smtClean="0"/>
              <a:t>　　　　　　　　　　　　　　　　　　　　　　　　　　　　　　　　　          　</a:t>
            </a:r>
            <a:endParaRPr lang="en-US" altLang="ja-JP" dirty="0" smtClean="0"/>
          </a:p>
          <a:p>
            <a:pPr marL="0" indent="0">
              <a:buNone/>
            </a:pPr>
            <a:r>
              <a:rPr lang="ja-JP" altLang="en-US" dirty="0" smtClean="0"/>
              <a:t>　　　　　　　　　　　　　　　　　　　　　　　　　</a:t>
            </a:r>
            <a:r>
              <a:rPr lang="ja-JP" altLang="en-US" dirty="0"/>
              <a:t> </a:t>
            </a:r>
            <a:r>
              <a:rPr lang="ja-JP" altLang="en-US" dirty="0" smtClean="0"/>
              <a:t> ＊</a:t>
            </a:r>
            <a:r>
              <a:rPr lang="ja-JP" altLang="en-US" dirty="0"/>
              <a:t>公共事業、住宅・都市、</a:t>
            </a:r>
            <a:r>
              <a:rPr lang="ja-JP" altLang="en-US" dirty="0" smtClean="0"/>
              <a:t>環境、農業、</a:t>
            </a:r>
            <a:r>
              <a:rPr lang="ja-JP" altLang="en-US" dirty="0"/>
              <a:t>食料、自然資源</a:t>
            </a:r>
            <a:r>
              <a:rPr lang="ja-JP" altLang="en-US" dirty="0" smtClean="0"/>
              <a:t>、</a:t>
            </a:r>
            <a:endParaRPr lang="en-US" altLang="ja-JP" dirty="0" smtClean="0"/>
          </a:p>
          <a:p>
            <a:pPr marL="0" indent="0">
              <a:buNone/>
            </a:pPr>
            <a:r>
              <a:rPr lang="ja-JP" altLang="en-US" dirty="0"/>
              <a:t>　</a:t>
            </a:r>
            <a:r>
              <a:rPr lang="ja-JP" altLang="en-US" dirty="0" smtClean="0"/>
              <a:t>　　　　　　　　　　　　　　　　　　　　　　　　　　 エネルギー。　　　　　　　　　　　　　　　　　　　　　　　</a:t>
            </a:r>
            <a:endParaRPr lang="en-US" altLang="ja-JP" dirty="0"/>
          </a:p>
          <a:p>
            <a:pPr marL="0" indent="0">
              <a:buNone/>
            </a:pPr>
            <a:r>
              <a:rPr lang="ja-JP" altLang="en-US" dirty="0" smtClean="0"/>
              <a:t>　　　　　　　　　　</a:t>
            </a:r>
            <a:r>
              <a:rPr lang="ja-JP" altLang="en-US" sz="2000" dirty="0" smtClean="0"/>
              <a:t>　　　　　　　　　　　　　　　　　　　</a:t>
            </a:r>
            <a:r>
              <a:rPr lang="ja-JP" altLang="en-US" dirty="0"/>
              <a:t>国家安全保障・国際協力</a:t>
            </a:r>
            <a:r>
              <a:rPr lang="ja-JP" altLang="en-US" dirty="0" smtClean="0"/>
              <a:t>プログラム分析部（１２人）　</a:t>
            </a:r>
            <a:endParaRPr lang="en-US" altLang="ja-JP" dirty="0" smtClean="0"/>
          </a:p>
          <a:p>
            <a:pPr marL="0" indent="0">
              <a:buNone/>
            </a:pPr>
            <a:r>
              <a:rPr lang="ja-JP" altLang="en-US" sz="2300" dirty="0"/>
              <a:t>　</a:t>
            </a:r>
            <a:r>
              <a:rPr lang="ja-JP" altLang="en-US" sz="2300" dirty="0" smtClean="0"/>
              <a:t>　　　　　　　　　　　　　　　　　　　　　　　　　　　　　　　   </a:t>
            </a:r>
            <a:r>
              <a:rPr lang="ja-JP" altLang="en-US" sz="3100" dirty="0" smtClean="0"/>
              <a:t>＊国内・国外安全保障、防衛、外交、</a:t>
            </a:r>
            <a:r>
              <a:rPr lang="ja-JP" altLang="en-US" sz="3100" dirty="0"/>
              <a:t>国際</a:t>
            </a:r>
            <a:r>
              <a:rPr lang="ja-JP" altLang="en-US" sz="3100" dirty="0" smtClean="0"/>
              <a:t>協力。</a:t>
            </a:r>
            <a:endParaRPr lang="en-US" altLang="ja-JP" sz="3100" dirty="0" smtClean="0"/>
          </a:p>
          <a:p>
            <a:pPr marL="0" indent="0">
              <a:buNone/>
            </a:pPr>
            <a:r>
              <a:rPr lang="ja-JP" altLang="en-US" sz="2200" b="1" dirty="0" smtClean="0">
                <a:latin typeface="+mj-ea"/>
                <a:ea typeface="+mj-ea"/>
              </a:rPr>
              <a:t>出典：</a:t>
            </a:r>
            <a:r>
              <a:rPr lang="en-US" altLang="ja-JP" sz="2200" b="1" dirty="0" smtClean="0">
                <a:latin typeface="+mj-ea"/>
                <a:ea typeface="+mj-ea"/>
              </a:rPr>
              <a:t>Ueno and </a:t>
            </a:r>
            <a:r>
              <a:rPr lang="en-US" altLang="ja-JP" sz="2200" b="1" dirty="0" err="1" smtClean="0">
                <a:latin typeface="+mj-ea"/>
                <a:ea typeface="+mj-ea"/>
              </a:rPr>
              <a:t>Penner</a:t>
            </a:r>
            <a:r>
              <a:rPr lang="en-US" altLang="ja-JP" sz="2200" b="1" dirty="0" smtClean="0">
                <a:latin typeface="+mj-ea"/>
                <a:ea typeface="+mj-ea"/>
              </a:rPr>
              <a:t>(2004)</a:t>
            </a:r>
            <a:r>
              <a:rPr lang="ja-JP" altLang="en-US" sz="2200" b="1" dirty="0" err="1" smtClean="0">
                <a:latin typeface="+mj-ea"/>
                <a:ea typeface="+mj-ea"/>
              </a:rPr>
              <a:t>、</a:t>
            </a:r>
            <a:r>
              <a:rPr lang="ja-JP" altLang="en-US" sz="2200" b="1" dirty="0" smtClean="0">
                <a:latin typeface="+mj-ea"/>
                <a:ea typeface="+mj-ea"/>
              </a:rPr>
              <a:t>パネル１３「</a:t>
            </a:r>
            <a:r>
              <a:rPr lang="en-US" altLang="ja-JP" sz="2200" b="1" dirty="0" smtClean="0">
                <a:latin typeface="+mj-ea"/>
                <a:ea typeface="+mj-ea"/>
              </a:rPr>
              <a:t>F.</a:t>
            </a:r>
            <a:r>
              <a:rPr lang="ja-JP" altLang="en-US" sz="2200" b="1" dirty="0" smtClean="0">
                <a:latin typeface="+mj-ea"/>
                <a:ea typeface="+mj-ea"/>
              </a:rPr>
              <a:t>代表例：米国</a:t>
            </a:r>
            <a:r>
              <a:rPr lang="en-US" altLang="ja-JP" sz="2200" b="1" dirty="0" smtClean="0">
                <a:latin typeface="+mj-ea"/>
                <a:ea typeface="+mj-ea"/>
              </a:rPr>
              <a:t>…</a:t>
            </a:r>
            <a:r>
              <a:rPr lang="ja-JP" altLang="en-US" sz="2200" b="1" dirty="0" smtClean="0">
                <a:latin typeface="+mj-ea"/>
                <a:ea typeface="+mj-ea"/>
              </a:rPr>
              <a:t>」を参照し、</a:t>
            </a:r>
            <a:r>
              <a:rPr lang="ja-JP" altLang="en-US" sz="2200" b="1" dirty="0">
                <a:latin typeface="+mj-ea"/>
                <a:ea typeface="+mj-ea"/>
              </a:rPr>
              <a:t>筆者</a:t>
            </a:r>
            <a:r>
              <a:rPr lang="ja-JP" altLang="en-US" sz="2200" b="1" dirty="0" smtClean="0">
                <a:latin typeface="+mj-ea"/>
                <a:ea typeface="+mj-ea"/>
              </a:rPr>
              <a:t>判断。</a:t>
            </a:r>
            <a:r>
              <a:rPr lang="ja-JP" altLang="en-US" sz="3100" dirty="0" smtClean="0"/>
              <a:t>　　　　　　　　　　　　　　（合計：１２０人）</a:t>
            </a:r>
            <a:endParaRPr lang="en-US" altLang="ja-JP" sz="3100" dirty="0"/>
          </a:p>
        </p:txBody>
      </p:sp>
      <p:sp>
        <p:nvSpPr>
          <p:cNvPr id="37" name="正方形/長方形 36"/>
          <p:cNvSpPr/>
          <p:nvPr/>
        </p:nvSpPr>
        <p:spPr>
          <a:xfrm>
            <a:off x="838200" y="1857154"/>
            <a:ext cx="1197425" cy="3859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164770" y="2533875"/>
            <a:ext cx="2656118" cy="958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1164770" y="4169229"/>
            <a:ext cx="2623456" cy="2966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flipH="1">
            <a:off x="4093029" y="1415143"/>
            <a:ext cx="1" cy="3853543"/>
          </a:xfrm>
          <a:prstGeom prst="line">
            <a:avLst/>
          </a:prstGeom>
        </p:spPr>
        <p:style>
          <a:lnRef idx="1">
            <a:schemeClr val="dk1"/>
          </a:lnRef>
          <a:fillRef idx="0">
            <a:schemeClr val="dk1"/>
          </a:fillRef>
          <a:effectRef idx="0">
            <a:schemeClr val="dk1"/>
          </a:effectRef>
          <a:fontRef idx="minor">
            <a:schemeClr val="tx1"/>
          </a:fontRef>
        </p:style>
      </p:cxnSp>
      <p:sp>
        <p:nvSpPr>
          <p:cNvPr id="67" name="右中かっこ 66"/>
          <p:cNvSpPr/>
          <p:nvPr/>
        </p:nvSpPr>
        <p:spPr>
          <a:xfrm>
            <a:off x="3077391" y="2575149"/>
            <a:ext cx="45719" cy="81642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正方形/長方形 67"/>
          <p:cNvSpPr/>
          <p:nvPr/>
        </p:nvSpPr>
        <p:spPr>
          <a:xfrm>
            <a:off x="2253340" y="1858270"/>
            <a:ext cx="1436914" cy="3710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カギ線コネクタ 71"/>
          <p:cNvCxnSpPr>
            <a:endCxn id="40" idx="1"/>
          </p:cNvCxnSpPr>
          <p:nvPr/>
        </p:nvCxnSpPr>
        <p:spPr>
          <a:xfrm rot="16200000" flipH="1">
            <a:off x="35039" y="3187816"/>
            <a:ext cx="2074407" cy="18505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7" name="直線コネクタ 76"/>
          <p:cNvCxnSpPr>
            <a:endCxn id="38" idx="1"/>
          </p:cNvCxnSpPr>
          <p:nvPr/>
        </p:nvCxnSpPr>
        <p:spPr>
          <a:xfrm>
            <a:off x="979714" y="3004458"/>
            <a:ext cx="185056" cy="8842"/>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37" idx="3"/>
            <a:endCxn id="68" idx="1"/>
          </p:cNvCxnSpPr>
          <p:nvPr/>
        </p:nvCxnSpPr>
        <p:spPr>
          <a:xfrm flipV="1">
            <a:off x="2035625" y="2043781"/>
            <a:ext cx="217715" cy="6367"/>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3690254" y="2043781"/>
            <a:ext cx="4027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093029" y="1415143"/>
            <a:ext cx="2394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4093029" y="2656114"/>
            <a:ext cx="2394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4093029" y="3341914"/>
            <a:ext cx="2394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4093029" y="4317548"/>
            <a:ext cx="3156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4093029" y="5268686"/>
            <a:ext cx="32657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V="1">
            <a:off x="838200" y="5736771"/>
            <a:ext cx="10189029" cy="1088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2316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11953"/>
          </a:xfrm>
        </p:spPr>
        <p:txBody>
          <a:bodyPr>
            <a:normAutofit fontScale="90000"/>
          </a:bodyPr>
          <a:lstStyle/>
          <a:p>
            <a:r>
              <a:rPr lang="en-US" altLang="ja-JP" dirty="0" smtClean="0"/>
              <a:t>H.</a:t>
            </a:r>
            <a:r>
              <a:rPr lang="ja-JP" altLang="en-US" dirty="0"/>
              <a:t> </a:t>
            </a:r>
            <a:r>
              <a:rPr lang="ja-JP" altLang="en-US" dirty="0" smtClean="0"/>
              <a:t> </a:t>
            </a:r>
            <a:r>
              <a:rPr lang="en-US" altLang="ja-JP" b="1" dirty="0" smtClean="0">
                <a:latin typeface="+mj-ea"/>
              </a:rPr>
              <a:t>IFI</a:t>
            </a:r>
            <a:r>
              <a:rPr lang="ja-JP" altLang="en-US" dirty="0" smtClean="0"/>
              <a:t>と、関連する会計検査院との関係図</a:t>
            </a:r>
            <a:endParaRPr lang="ja-JP" altLang="en-US" dirty="0"/>
          </a:p>
        </p:txBody>
      </p:sp>
      <p:sp>
        <p:nvSpPr>
          <p:cNvPr id="9" name="コンテンツ プレースホルダー 8"/>
          <p:cNvSpPr>
            <a:spLocks noGrp="1"/>
          </p:cNvSpPr>
          <p:nvPr>
            <p:ph idx="1"/>
          </p:nvPr>
        </p:nvSpPr>
        <p:spPr>
          <a:xfrm>
            <a:off x="690770" y="622852"/>
            <a:ext cx="10810460" cy="5699204"/>
          </a:xfrm>
        </p:spPr>
        <p:txBody>
          <a:bodyPr>
            <a:normAutofit/>
          </a:bodyPr>
          <a:lstStyle/>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88B06F6F-DB87-47E3-8053-E0F073396F1C}" type="slidenum">
              <a:rPr lang="ja-JP" altLang="en-US" smtClean="0"/>
              <a:pPr/>
              <a:t>21</a:t>
            </a:fld>
            <a:endParaRPr lang="ja-JP" altLang="en-US"/>
          </a:p>
        </p:txBody>
      </p:sp>
      <p:sp>
        <p:nvSpPr>
          <p:cNvPr id="7" name="正方形/長方形 6"/>
          <p:cNvSpPr/>
          <p:nvPr/>
        </p:nvSpPr>
        <p:spPr>
          <a:xfrm>
            <a:off x="658113" y="185057"/>
            <a:ext cx="10428514" cy="4377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9" name="図 1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60161" y="-1679197"/>
            <a:ext cx="5824419" cy="10428516"/>
          </a:xfrm>
          <a:prstGeom prst="rect">
            <a:avLst/>
          </a:prstGeom>
        </p:spPr>
      </p:pic>
    </p:spTree>
    <p:extLst>
      <p:ext uri="{BB962C8B-B14F-4D97-AF65-F5344CB8AC3E}">
        <p14:creationId xmlns:p14="http://schemas.microsoft.com/office/powerpoint/2010/main" val="689789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653143" y="365126"/>
            <a:ext cx="10831285" cy="571045"/>
          </a:xfrm>
        </p:spPr>
        <p:txBody>
          <a:bodyPr>
            <a:normAutofit fontScale="90000"/>
          </a:bodyPr>
          <a:lstStyle/>
          <a:p>
            <a:pPr algn="ctr"/>
            <a:r>
              <a:rPr lang="en-US" altLang="ja-JP" b="1" dirty="0">
                <a:latin typeface="+mj-ea"/>
              </a:rPr>
              <a:t>I</a:t>
            </a:r>
            <a:r>
              <a:rPr lang="ja-JP" altLang="en-US" dirty="0" err="1" smtClean="0"/>
              <a:t>．</a:t>
            </a:r>
            <a:r>
              <a:rPr lang="en-US" altLang="ja-JP" dirty="0">
                <a:latin typeface="+mj-ea"/>
              </a:rPr>
              <a:t>IFI</a:t>
            </a:r>
            <a:r>
              <a:rPr lang="ja-JP" altLang="en-US" dirty="0" smtClean="0"/>
              <a:t>と、評価法</a:t>
            </a:r>
            <a:r>
              <a:rPr lang="en-US" altLang="ja-JP" dirty="0"/>
              <a:t>(2001)</a:t>
            </a:r>
            <a:r>
              <a:rPr lang="ja-JP" altLang="en-US" dirty="0"/>
              <a:t>による政策評価との関係</a:t>
            </a:r>
            <a:endParaRPr kumimoji="1" lang="ja-JP" altLang="en-US" dirty="0"/>
          </a:p>
        </p:txBody>
      </p:sp>
      <p:sp>
        <p:nvSpPr>
          <p:cNvPr id="12" name="テキスト プレースホルダー 11"/>
          <p:cNvSpPr>
            <a:spLocks noGrp="1"/>
          </p:cNvSpPr>
          <p:nvPr>
            <p:ph type="body" idx="1"/>
          </p:nvPr>
        </p:nvSpPr>
        <p:spPr>
          <a:xfrm>
            <a:off x="839788" y="1132115"/>
            <a:ext cx="5157787" cy="391886"/>
          </a:xfrm>
        </p:spPr>
        <p:txBody>
          <a:bodyPr>
            <a:normAutofit lnSpcReduction="10000"/>
          </a:bodyPr>
          <a:lstStyle/>
          <a:p>
            <a:r>
              <a:rPr kumimoji="1" lang="ja-JP" altLang="en-US" dirty="0" smtClean="0"/>
              <a:t>独立財政機関（</a:t>
            </a:r>
            <a:r>
              <a:rPr kumimoji="1" lang="en-US" altLang="ja-JP" dirty="0" smtClean="0"/>
              <a:t>IFI</a:t>
            </a:r>
            <a:r>
              <a:rPr kumimoji="1" lang="ja-JP" altLang="en-US" dirty="0" smtClean="0"/>
              <a:t>）</a:t>
            </a:r>
            <a:endParaRPr kumimoji="1" lang="ja-JP" altLang="en-US" dirty="0"/>
          </a:p>
        </p:txBody>
      </p:sp>
      <p:sp>
        <p:nvSpPr>
          <p:cNvPr id="13" name="コンテンツ プレースホルダー 12"/>
          <p:cNvSpPr>
            <a:spLocks noGrp="1"/>
          </p:cNvSpPr>
          <p:nvPr>
            <p:ph sz="half" idx="2"/>
          </p:nvPr>
        </p:nvSpPr>
        <p:spPr>
          <a:xfrm>
            <a:off x="839788" y="1524000"/>
            <a:ext cx="4766355" cy="5094513"/>
          </a:xfrm>
        </p:spPr>
        <p:txBody>
          <a:bodyPr>
            <a:normAutofit fontScale="77500" lnSpcReduction="20000"/>
          </a:bodyPr>
          <a:lstStyle/>
          <a:p>
            <a:pPr marL="0" indent="0">
              <a:buNone/>
            </a:pPr>
            <a:r>
              <a:rPr kumimoji="1" lang="ja-JP" altLang="en-US" sz="2400" dirty="0" smtClean="0"/>
              <a:t>１．国家の重要個別政策について、事前予測、</a:t>
            </a:r>
            <a:endParaRPr kumimoji="1" lang="en-US" altLang="ja-JP" sz="2400" dirty="0" smtClean="0"/>
          </a:p>
          <a:p>
            <a:pPr marL="0" indent="0">
              <a:buNone/>
            </a:pPr>
            <a:r>
              <a:rPr kumimoji="1" lang="ja-JP" altLang="en-US" sz="2400" dirty="0" smtClean="0"/>
              <a:t>事前分析、事前評価（以後、事前分析と呼</a:t>
            </a:r>
            <a:endParaRPr kumimoji="1" lang="en-US" altLang="ja-JP" sz="2400" dirty="0" smtClean="0"/>
          </a:p>
          <a:p>
            <a:pPr marL="0" indent="0">
              <a:buNone/>
            </a:pPr>
            <a:r>
              <a:rPr kumimoji="1" lang="ja-JP" altLang="en-US" sz="2400" dirty="0" smtClean="0"/>
              <a:t>ぶ ）のみを行う。</a:t>
            </a:r>
            <a:endParaRPr kumimoji="1" lang="en-US" altLang="ja-JP" sz="2400" dirty="0" smtClean="0"/>
          </a:p>
          <a:p>
            <a:pPr marL="0" indent="0">
              <a:buNone/>
            </a:pPr>
            <a:r>
              <a:rPr lang="ja-JP" altLang="en-US" sz="2400" dirty="0" smtClean="0"/>
              <a:t>２．即ち、将来（３年～最大</a:t>
            </a:r>
            <a:r>
              <a:rPr lang="en-US" altLang="ja-JP" sz="2400" dirty="0" smtClean="0"/>
              <a:t>75</a:t>
            </a:r>
            <a:r>
              <a:rPr lang="ja-JP" altLang="en-US" sz="2400" dirty="0" smtClean="0"/>
              <a:t>年）を対象として</a:t>
            </a:r>
            <a:endParaRPr lang="en-US" altLang="ja-JP" sz="2400" dirty="0" smtClean="0"/>
          </a:p>
          <a:p>
            <a:pPr marL="0" indent="0">
              <a:buNone/>
            </a:pPr>
            <a:r>
              <a:rPr lang="ja-JP" altLang="en-US" sz="2400" dirty="0" smtClean="0"/>
              <a:t>いる。</a:t>
            </a:r>
            <a:endParaRPr kumimoji="1" lang="en-US" altLang="ja-JP" sz="2400" dirty="0" smtClean="0"/>
          </a:p>
          <a:p>
            <a:pPr marL="0" indent="0">
              <a:buNone/>
            </a:pPr>
            <a:r>
              <a:rPr lang="ja-JP" altLang="en-US" sz="2400" dirty="0" smtClean="0"/>
              <a:t>３</a:t>
            </a:r>
            <a:r>
              <a:rPr kumimoji="1" lang="ja-JP" altLang="en-US" sz="2400" dirty="0" smtClean="0"/>
              <a:t>．財政全体・予算全体を第</a:t>
            </a:r>
            <a:r>
              <a:rPr kumimoji="1" lang="en-US" altLang="ja-JP" sz="2400" dirty="0" smtClean="0"/>
              <a:t>1</a:t>
            </a:r>
            <a:r>
              <a:rPr kumimoji="1" lang="ja-JP" altLang="en-US" sz="2400" dirty="0" smtClean="0"/>
              <a:t>義の対象とし、</a:t>
            </a:r>
            <a:endParaRPr kumimoji="1" lang="en-US" altLang="ja-JP" sz="2400" dirty="0" smtClean="0"/>
          </a:p>
          <a:p>
            <a:pPr marL="0" indent="0">
              <a:buNone/>
            </a:pPr>
            <a:r>
              <a:rPr lang="ja-JP" altLang="en-US" sz="2400" dirty="0" smtClean="0"/>
              <a:t>分析を行う。個別政策は、第</a:t>
            </a:r>
            <a:r>
              <a:rPr lang="en-US" altLang="ja-JP" sz="2400" dirty="0" smtClean="0"/>
              <a:t>2</a:t>
            </a:r>
            <a:r>
              <a:rPr lang="ja-JP" altLang="en-US" sz="2400" dirty="0" smtClean="0"/>
              <a:t>義の対象として</a:t>
            </a:r>
            <a:endParaRPr lang="en-US" altLang="ja-JP" sz="2400" dirty="0" smtClean="0"/>
          </a:p>
          <a:p>
            <a:pPr marL="0" indent="0">
              <a:buNone/>
            </a:pPr>
            <a:r>
              <a:rPr lang="ja-JP" altLang="en-US" sz="2400" dirty="0" smtClean="0"/>
              <a:t>分析する。</a:t>
            </a:r>
            <a:endParaRPr lang="en-US" altLang="ja-JP" sz="2400" dirty="0" smtClean="0"/>
          </a:p>
          <a:p>
            <a:pPr marL="0" indent="0">
              <a:buNone/>
            </a:pPr>
            <a:r>
              <a:rPr lang="ja-JP" altLang="en-US" sz="2400" dirty="0"/>
              <a:t>４</a:t>
            </a:r>
            <a:r>
              <a:rPr lang="ja-JP" altLang="en-US" sz="2400" dirty="0" smtClean="0"/>
              <a:t>．</a:t>
            </a:r>
            <a:r>
              <a:rPr lang="ja-JP" altLang="en-US" sz="2400" dirty="0"/>
              <a:t>全て（政党</a:t>
            </a:r>
            <a:r>
              <a:rPr lang="ja-JP" altLang="en-US" sz="2400" dirty="0" smtClean="0"/>
              <a:t>、国会、内閣</a:t>
            </a:r>
            <a:r>
              <a:rPr lang="ja-JP" altLang="en-US" sz="2400" dirty="0"/>
              <a:t>、</a:t>
            </a:r>
            <a:r>
              <a:rPr lang="ja-JP" altLang="en-US" sz="2400" dirty="0" smtClean="0"/>
              <a:t>省庁など）</a:t>
            </a:r>
            <a:r>
              <a:rPr lang="ja-JP" altLang="en-US" sz="2400" dirty="0"/>
              <a:t>から</a:t>
            </a:r>
            <a:r>
              <a:rPr lang="ja-JP" altLang="en-US" sz="2400" dirty="0" smtClean="0"/>
              <a:t>独</a:t>
            </a:r>
            <a:endParaRPr lang="en-US" altLang="ja-JP" sz="2400" dirty="0" smtClean="0"/>
          </a:p>
          <a:p>
            <a:pPr marL="0" indent="0">
              <a:buNone/>
            </a:pPr>
            <a:r>
              <a:rPr lang="ja-JP" altLang="en-US" sz="2400" dirty="0" smtClean="0"/>
              <a:t>立</a:t>
            </a:r>
            <a:r>
              <a:rPr lang="ja-JP" altLang="en-US" sz="2400" dirty="0"/>
              <a:t>の機関としての</a:t>
            </a:r>
            <a:r>
              <a:rPr lang="en-US" altLang="ja-JP" sz="2400" dirty="0"/>
              <a:t>IFI</a:t>
            </a:r>
            <a:r>
              <a:rPr lang="ja-JP" altLang="en-US" sz="2400" dirty="0"/>
              <a:t>が、予測・分析・評価（</a:t>
            </a:r>
            <a:r>
              <a:rPr lang="ja-JP" altLang="en-US" sz="2400" dirty="0" smtClean="0"/>
              <a:t>以</a:t>
            </a:r>
            <a:endParaRPr lang="en-US" altLang="ja-JP" sz="2400" dirty="0" smtClean="0"/>
          </a:p>
          <a:p>
            <a:pPr marL="0" indent="0">
              <a:buNone/>
            </a:pPr>
            <a:r>
              <a:rPr lang="ja-JP" altLang="en-US" sz="2400" dirty="0" smtClean="0"/>
              <a:t>後</a:t>
            </a:r>
            <a:r>
              <a:rPr lang="ja-JP" altLang="en-US" sz="2400" dirty="0"/>
              <a:t>、分析）を行う。即ち、外部評価</a:t>
            </a:r>
            <a:r>
              <a:rPr lang="ja-JP" altLang="en-US" sz="2400" dirty="0" smtClean="0"/>
              <a:t>。</a:t>
            </a:r>
            <a:endParaRPr lang="en-US" altLang="ja-JP" sz="2400" dirty="0" smtClean="0"/>
          </a:p>
          <a:p>
            <a:pPr marL="0" indent="0">
              <a:buNone/>
            </a:pPr>
            <a:r>
              <a:rPr lang="ja-JP" altLang="en-US" sz="2400" dirty="0"/>
              <a:t>５</a:t>
            </a:r>
            <a:r>
              <a:rPr lang="ja-JP" altLang="en-US" sz="2400" dirty="0" smtClean="0"/>
              <a:t>．財政全体への影響、経済全体への影響を、</a:t>
            </a:r>
            <a:endParaRPr lang="en-US" altLang="ja-JP" sz="2400" dirty="0" smtClean="0"/>
          </a:p>
          <a:p>
            <a:pPr marL="0" indent="0">
              <a:buNone/>
            </a:pPr>
            <a:r>
              <a:rPr lang="ja-JP" altLang="en-US" sz="2400" dirty="0" smtClean="0"/>
              <a:t>主に分析する。次に、その政策が目的を達成</a:t>
            </a:r>
            <a:endParaRPr lang="en-US" altLang="ja-JP" sz="2400" dirty="0" smtClean="0"/>
          </a:p>
          <a:p>
            <a:pPr marL="0" indent="0">
              <a:buNone/>
            </a:pPr>
            <a:r>
              <a:rPr lang="ja-JP" altLang="en-US" sz="2400" dirty="0" smtClean="0"/>
              <a:t>できるかどうか（効果可能性）の評価を行う。</a:t>
            </a:r>
            <a:endParaRPr lang="en-US" altLang="ja-JP" sz="2400" dirty="0" smtClean="0"/>
          </a:p>
          <a:p>
            <a:pPr marL="0" indent="0">
              <a:buNone/>
            </a:pPr>
            <a:r>
              <a:rPr lang="ja-JP" altLang="en-US" sz="2400" dirty="0"/>
              <a:t>６</a:t>
            </a:r>
            <a:r>
              <a:rPr lang="ja-JP" altLang="en-US" sz="2400" dirty="0" smtClean="0"/>
              <a:t>．予測、分析、評価を行う。</a:t>
            </a:r>
            <a:endParaRPr lang="en-US" altLang="ja-JP" sz="2400" dirty="0" smtClean="0"/>
          </a:p>
          <a:p>
            <a:pPr marL="0" indent="0">
              <a:buNone/>
            </a:pPr>
            <a:endParaRPr kumimoji="1" lang="en-US" altLang="ja-JP" dirty="0"/>
          </a:p>
          <a:p>
            <a:pPr marL="0" indent="0">
              <a:buNone/>
            </a:pPr>
            <a:endParaRPr lang="en-US" altLang="ja-JP" dirty="0" smtClean="0"/>
          </a:p>
          <a:p>
            <a:pPr marL="0" indent="0">
              <a:buNone/>
            </a:pPr>
            <a:endParaRPr kumimoji="1" lang="ja-JP" altLang="en-US" dirty="0"/>
          </a:p>
        </p:txBody>
      </p:sp>
      <p:sp>
        <p:nvSpPr>
          <p:cNvPr id="14" name="テキスト プレースホルダー 13"/>
          <p:cNvSpPr>
            <a:spLocks noGrp="1"/>
          </p:cNvSpPr>
          <p:nvPr>
            <p:ph type="body" sz="quarter" idx="3"/>
          </p:nvPr>
        </p:nvSpPr>
        <p:spPr>
          <a:xfrm>
            <a:off x="6172200" y="1132115"/>
            <a:ext cx="5183188" cy="391886"/>
          </a:xfrm>
        </p:spPr>
        <p:txBody>
          <a:bodyPr>
            <a:noAutofit/>
          </a:bodyPr>
          <a:lstStyle/>
          <a:p>
            <a:r>
              <a:rPr kumimoji="1" lang="ja-JP" altLang="en-US" dirty="0" smtClean="0"/>
              <a:t>評価法</a:t>
            </a:r>
            <a:r>
              <a:rPr kumimoji="1" lang="en-US" altLang="ja-JP" dirty="0" smtClean="0"/>
              <a:t>(2001)</a:t>
            </a:r>
            <a:r>
              <a:rPr kumimoji="1" lang="ja-JP" altLang="en-US" dirty="0" smtClean="0"/>
              <a:t>による政策評価</a:t>
            </a:r>
            <a:endParaRPr kumimoji="1" lang="ja-JP" altLang="en-US" dirty="0"/>
          </a:p>
        </p:txBody>
      </p:sp>
      <p:sp>
        <p:nvSpPr>
          <p:cNvPr id="15" name="コンテンツ プレースホルダー 14"/>
          <p:cNvSpPr>
            <a:spLocks noGrp="1"/>
          </p:cNvSpPr>
          <p:nvPr>
            <p:ph sz="quarter" idx="4"/>
          </p:nvPr>
        </p:nvSpPr>
        <p:spPr>
          <a:xfrm>
            <a:off x="6172200" y="1524001"/>
            <a:ext cx="5183188" cy="4931228"/>
          </a:xfrm>
        </p:spPr>
        <p:txBody>
          <a:bodyPr>
            <a:normAutofit fontScale="77500" lnSpcReduction="20000"/>
          </a:bodyPr>
          <a:lstStyle/>
          <a:p>
            <a:pPr marL="0" indent="0">
              <a:buNone/>
            </a:pPr>
            <a:r>
              <a:rPr lang="ja-JP" altLang="en-US" sz="2400" dirty="0" smtClean="0"/>
              <a:t>１．省庁の個別政策について、事後評価の</a:t>
            </a:r>
            <a:endParaRPr lang="en-US" altLang="ja-JP" sz="2400" dirty="0" smtClean="0"/>
          </a:p>
          <a:p>
            <a:pPr marL="0" indent="0">
              <a:buNone/>
            </a:pPr>
            <a:r>
              <a:rPr lang="ja-JP" altLang="en-US" sz="2400" dirty="0" smtClean="0"/>
              <a:t>みを行う（但し、国交省・農水省では、一部</a:t>
            </a:r>
            <a:endParaRPr lang="en-US" altLang="ja-JP" sz="2400" dirty="0" smtClean="0"/>
          </a:p>
          <a:p>
            <a:pPr marL="0" indent="0">
              <a:buNone/>
            </a:pPr>
            <a:r>
              <a:rPr lang="ja-JP" altLang="en-US" sz="2400" dirty="0" smtClean="0"/>
              <a:t>事前評価を行っている）。</a:t>
            </a:r>
            <a:endParaRPr lang="en-US" altLang="ja-JP" sz="2400" dirty="0" smtClean="0"/>
          </a:p>
          <a:p>
            <a:pPr marL="0" indent="0">
              <a:buNone/>
            </a:pPr>
            <a:r>
              <a:rPr lang="ja-JP" altLang="en-US" sz="2400" dirty="0" smtClean="0"/>
              <a:t>２．即ち、過去を対象としている。</a:t>
            </a:r>
            <a:endParaRPr lang="en-US" altLang="ja-JP" sz="2400" dirty="0" smtClean="0"/>
          </a:p>
          <a:p>
            <a:pPr marL="0" indent="0">
              <a:buNone/>
            </a:pPr>
            <a:endParaRPr lang="en-US" altLang="ja-JP" sz="2400" dirty="0"/>
          </a:p>
          <a:p>
            <a:pPr marL="0" indent="0">
              <a:buNone/>
            </a:pPr>
            <a:r>
              <a:rPr lang="ja-JP" altLang="en-US" sz="2400" dirty="0"/>
              <a:t>３</a:t>
            </a:r>
            <a:r>
              <a:rPr lang="ja-JP" altLang="en-US" sz="2400" dirty="0" smtClean="0"/>
              <a:t>．財政全体・予算全体の</a:t>
            </a:r>
            <a:r>
              <a:rPr lang="ja-JP" altLang="en-US" sz="2200" dirty="0"/>
              <a:t>分析</a:t>
            </a:r>
            <a:r>
              <a:rPr lang="ja-JP" altLang="en-US" sz="2400" dirty="0" smtClean="0"/>
              <a:t>は行わない。</a:t>
            </a:r>
            <a:endParaRPr lang="en-US" altLang="ja-JP" sz="2400" dirty="0" smtClean="0"/>
          </a:p>
          <a:p>
            <a:pPr marL="0" indent="0">
              <a:buNone/>
            </a:pPr>
            <a:r>
              <a:rPr kumimoji="1" lang="ja-JP" altLang="en-US" sz="2400" dirty="0" smtClean="0"/>
              <a:t>個別政策のみ</a:t>
            </a:r>
            <a:r>
              <a:rPr lang="ja-JP" altLang="en-US" sz="2400" dirty="0" smtClean="0"/>
              <a:t>を対象として評価する。</a:t>
            </a:r>
            <a:endParaRPr lang="en-US" altLang="ja-JP" sz="2400" dirty="0" smtClean="0"/>
          </a:p>
          <a:p>
            <a:pPr marL="0" indent="0">
              <a:buNone/>
            </a:pPr>
            <a:endParaRPr lang="en-US" altLang="ja-JP" sz="2400" dirty="0" smtClean="0"/>
          </a:p>
          <a:p>
            <a:pPr marL="0" indent="0">
              <a:buNone/>
            </a:pPr>
            <a:r>
              <a:rPr lang="ja-JP" altLang="en-US" sz="2400" dirty="0" smtClean="0"/>
              <a:t>４．</a:t>
            </a:r>
            <a:r>
              <a:rPr lang="ja-JP" altLang="en-US" sz="2400" dirty="0"/>
              <a:t>省庁が</a:t>
            </a:r>
            <a:r>
              <a:rPr lang="ja-JP" altLang="en-US" sz="2400" dirty="0" smtClean="0"/>
              <a:t>、</a:t>
            </a:r>
            <a:r>
              <a:rPr lang="ja-JP" altLang="en-US" sz="2400" dirty="0"/>
              <a:t>自己</a:t>
            </a:r>
            <a:r>
              <a:rPr lang="ja-JP" altLang="en-US" sz="2400" dirty="0" smtClean="0"/>
              <a:t>の</a:t>
            </a:r>
            <a:r>
              <a:rPr lang="ja-JP" altLang="en-US" sz="2400" dirty="0"/>
              <a:t>政策に関して評価を</a:t>
            </a:r>
            <a:r>
              <a:rPr lang="ja-JP" altLang="en-US" sz="2400" dirty="0" smtClean="0"/>
              <a:t>行</a:t>
            </a:r>
            <a:endParaRPr lang="en-US" altLang="ja-JP" sz="2400" dirty="0" smtClean="0"/>
          </a:p>
          <a:p>
            <a:pPr marL="0" indent="0">
              <a:buNone/>
            </a:pPr>
            <a:r>
              <a:rPr lang="ja-JP" altLang="en-US" sz="2400" dirty="0" smtClean="0"/>
              <a:t>う</a:t>
            </a:r>
            <a:r>
              <a:rPr lang="ja-JP" altLang="en-US" sz="2400" dirty="0"/>
              <a:t>。即ち、内部評価</a:t>
            </a:r>
            <a:r>
              <a:rPr lang="ja-JP" altLang="en-US" sz="2400" dirty="0" smtClean="0"/>
              <a:t>。</a:t>
            </a:r>
            <a:endParaRPr lang="en-US" altLang="ja-JP" sz="2400" dirty="0"/>
          </a:p>
          <a:p>
            <a:pPr marL="0" indent="0">
              <a:buNone/>
            </a:pPr>
            <a:r>
              <a:rPr lang="ja-JP" altLang="en-US" sz="2400" dirty="0"/>
              <a:t>５</a:t>
            </a:r>
            <a:r>
              <a:rPr lang="ja-JP" altLang="en-US" sz="2400" dirty="0" smtClean="0"/>
              <a:t>．その政策が目的を達成したかどうか</a:t>
            </a:r>
            <a:endParaRPr lang="en-US" altLang="ja-JP" sz="2400" dirty="0" smtClean="0"/>
          </a:p>
          <a:p>
            <a:pPr marL="0" indent="0">
              <a:buNone/>
            </a:pPr>
            <a:r>
              <a:rPr lang="ja-JP" altLang="en-US" sz="2400" dirty="0" smtClean="0"/>
              <a:t>（効果結果性）を、主に分析する。財政全体へ</a:t>
            </a:r>
            <a:endParaRPr lang="en-US" altLang="ja-JP" sz="2400" dirty="0" smtClean="0"/>
          </a:p>
          <a:p>
            <a:pPr marL="0" indent="0">
              <a:buNone/>
            </a:pPr>
            <a:r>
              <a:rPr lang="ja-JP" altLang="en-US" sz="2400" dirty="0" smtClean="0"/>
              <a:t>の影響、経済全体への影響は評価しない。</a:t>
            </a:r>
            <a:endParaRPr lang="en-US" altLang="ja-JP" sz="2400" dirty="0"/>
          </a:p>
          <a:p>
            <a:pPr marL="0" indent="0">
              <a:buNone/>
            </a:pPr>
            <a:r>
              <a:rPr lang="ja-JP" altLang="en-US" sz="2400" dirty="0"/>
              <a:t>６</a:t>
            </a:r>
            <a:r>
              <a:rPr kumimoji="1" lang="ja-JP" altLang="en-US" sz="2400" dirty="0" smtClean="0"/>
              <a:t>．予測はしない。評価を中心とし、分析は必要</a:t>
            </a:r>
            <a:endParaRPr kumimoji="1" lang="en-US" altLang="ja-JP" sz="2400" dirty="0" smtClean="0"/>
          </a:p>
          <a:p>
            <a:pPr marL="0" indent="0">
              <a:buNone/>
            </a:pPr>
            <a:r>
              <a:rPr kumimoji="1" lang="ja-JP" altLang="en-US" sz="2400" dirty="0" smtClean="0"/>
              <a:t>な範囲内で行う。</a:t>
            </a:r>
            <a:endParaRPr kumimoji="1" lang="ja-JP" altLang="en-US" sz="2400" dirty="0"/>
          </a:p>
        </p:txBody>
      </p:sp>
      <p:sp>
        <p:nvSpPr>
          <p:cNvPr id="4" name="スライド番号プレースホルダー 3"/>
          <p:cNvSpPr>
            <a:spLocks noGrp="1"/>
          </p:cNvSpPr>
          <p:nvPr>
            <p:ph type="sldNum" sz="quarter" idx="12"/>
          </p:nvPr>
        </p:nvSpPr>
        <p:spPr/>
        <p:txBody>
          <a:bodyPr/>
          <a:lstStyle/>
          <a:p>
            <a:fld id="{88B06F6F-DB87-47E3-8053-E0F073396F1C}" type="slidenum">
              <a:rPr lang="ja-JP" altLang="en-US" smtClean="0"/>
              <a:pPr/>
              <a:t>22</a:t>
            </a:fld>
            <a:endParaRPr lang="ja-JP" altLang="en-US"/>
          </a:p>
        </p:txBody>
      </p:sp>
      <p:sp>
        <p:nvSpPr>
          <p:cNvPr id="16" name="正方形/長方形 15"/>
          <p:cNvSpPr/>
          <p:nvPr/>
        </p:nvSpPr>
        <p:spPr>
          <a:xfrm>
            <a:off x="631371" y="370114"/>
            <a:ext cx="10842172"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a:off x="957943" y="1436914"/>
            <a:ext cx="50396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6281057" y="1436914"/>
            <a:ext cx="507274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974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549275"/>
          </a:xfrm>
        </p:spPr>
        <p:txBody>
          <a:bodyPr>
            <a:normAutofit fontScale="90000"/>
          </a:bodyPr>
          <a:lstStyle/>
          <a:p>
            <a:pPr algn="ctr"/>
            <a:r>
              <a:rPr lang="en-US" altLang="ja-JP" sz="4000" b="1" dirty="0">
                <a:latin typeface="+mj-ea"/>
              </a:rPr>
              <a:t>J</a:t>
            </a:r>
            <a:r>
              <a:rPr lang="ja-JP" altLang="en-US" sz="4000" dirty="0" err="1" smtClean="0"/>
              <a:t>．</a:t>
            </a:r>
            <a:r>
              <a:rPr lang="en-US" altLang="ja-JP" sz="4000" dirty="0">
                <a:latin typeface="+mj-ea"/>
              </a:rPr>
              <a:t>IFI</a:t>
            </a:r>
            <a:r>
              <a:rPr lang="ja-JP" altLang="en-US" sz="4000" dirty="0" smtClean="0"/>
              <a:t>と、衆・参議院の行政監視委員会の</a:t>
            </a:r>
            <a:r>
              <a:rPr lang="ja-JP" altLang="en-US" sz="4000" dirty="0"/>
              <a:t>関係</a:t>
            </a:r>
            <a:endParaRPr kumimoji="1" lang="ja-JP" altLang="en-US" sz="4000" dirty="0"/>
          </a:p>
        </p:txBody>
      </p:sp>
      <p:sp>
        <p:nvSpPr>
          <p:cNvPr id="3" name="テキスト プレースホルダー 2"/>
          <p:cNvSpPr>
            <a:spLocks noGrp="1"/>
          </p:cNvSpPr>
          <p:nvPr>
            <p:ph type="body" idx="1"/>
          </p:nvPr>
        </p:nvSpPr>
        <p:spPr>
          <a:xfrm>
            <a:off x="839788" y="1071563"/>
            <a:ext cx="5157787" cy="437197"/>
          </a:xfrm>
        </p:spPr>
        <p:txBody>
          <a:bodyPr>
            <a:noAutofit/>
          </a:bodyPr>
          <a:lstStyle/>
          <a:p>
            <a:r>
              <a:rPr kumimoji="1" lang="ja-JP" altLang="en-US" sz="2800" dirty="0" smtClean="0">
                <a:latin typeface="+mj-ea"/>
                <a:ea typeface="+mj-ea"/>
              </a:rPr>
              <a:t>独立財政機関（</a:t>
            </a:r>
            <a:r>
              <a:rPr kumimoji="1" lang="en-US" altLang="ja-JP" sz="2800" dirty="0" smtClean="0">
                <a:latin typeface="+mj-ea"/>
                <a:ea typeface="+mj-ea"/>
              </a:rPr>
              <a:t>IFI</a:t>
            </a:r>
            <a:r>
              <a:rPr kumimoji="1" lang="ja-JP" altLang="en-US" sz="2800" dirty="0" smtClean="0">
                <a:latin typeface="+mj-ea"/>
                <a:ea typeface="+mj-ea"/>
              </a:rPr>
              <a:t>）</a:t>
            </a:r>
            <a:endParaRPr kumimoji="1" lang="ja-JP" altLang="en-US" sz="2800" dirty="0">
              <a:latin typeface="+mj-ea"/>
              <a:ea typeface="+mj-ea"/>
            </a:endParaRPr>
          </a:p>
        </p:txBody>
      </p:sp>
      <p:sp>
        <p:nvSpPr>
          <p:cNvPr id="4" name="コンテンツ プレースホルダー 3"/>
          <p:cNvSpPr>
            <a:spLocks noGrp="1"/>
          </p:cNvSpPr>
          <p:nvPr>
            <p:ph sz="half" idx="2"/>
          </p:nvPr>
        </p:nvSpPr>
        <p:spPr>
          <a:xfrm>
            <a:off x="839788" y="1650683"/>
            <a:ext cx="5157787" cy="4538980"/>
          </a:xfrm>
        </p:spPr>
        <p:txBody>
          <a:bodyPr>
            <a:normAutofit/>
          </a:bodyPr>
          <a:lstStyle/>
          <a:p>
            <a:pPr marL="0" indent="0">
              <a:buNone/>
            </a:pPr>
            <a:r>
              <a:rPr kumimoji="1" lang="ja-JP" altLang="en-US" sz="2400" b="1" dirty="0" smtClean="0">
                <a:latin typeface="+mj-ea"/>
                <a:ea typeface="+mj-ea"/>
              </a:rPr>
              <a:t>①機関メンバーは、議員ではなく、専門家。</a:t>
            </a:r>
            <a:endParaRPr kumimoji="1" lang="en-US" altLang="ja-JP" sz="2400" b="1" dirty="0" smtClean="0">
              <a:latin typeface="+mj-ea"/>
              <a:ea typeface="+mj-ea"/>
            </a:endParaRPr>
          </a:p>
          <a:p>
            <a:pPr marL="0" indent="0">
              <a:buNone/>
            </a:pPr>
            <a:r>
              <a:rPr lang="ja-JP" altLang="en-US" sz="2400" b="1" dirty="0" smtClean="0">
                <a:latin typeface="+mj-ea"/>
                <a:ea typeface="+mj-ea"/>
              </a:rPr>
              <a:t>②独立。党派・議員の方針とは独立に、客観的・科学的な、予測・分析・評価を行う。</a:t>
            </a:r>
            <a:endParaRPr lang="en-US" altLang="ja-JP" sz="2400" b="1" dirty="0" smtClean="0">
              <a:latin typeface="+mj-ea"/>
              <a:ea typeface="+mj-ea"/>
            </a:endParaRPr>
          </a:p>
          <a:p>
            <a:pPr marL="0" indent="0">
              <a:buNone/>
            </a:pPr>
            <a:r>
              <a:rPr lang="ja-JP" altLang="en-US" sz="2400" b="1" dirty="0">
                <a:latin typeface="+mj-ea"/>
                <a:ea typeface="+mj-ea"/>
              </a:rPr>
              <a:t>③</a:t>
            </a:r>
            <a:r>
              <a:rPr lang="ja-JP" altLang="en-US" sz="2400" b="1" dirty="0" smtClean="0">
                <a:latin typeface="+mj-ea"/>
                <a:ea typeface="+mj-ea"/>
              </a:rPr>
              <a:t>財政とその背景にある政策と経済のみを分析対象とする。</a:t>
            </a:r>
            <a:endParaRPr lang="en-US" altLang="ja-JP" sz="2400" b="1" dirty="0" smtClean="0">
              <a:latin typeface="+mj-ea"/>
              <a:ea typeface="+mj-ea"/>
            </a:endParaRPr>
          </a:p>
          <a:p>
            <a:pPr marL="0" indent="0">
              <a:buNone/>
            </a:pPr>
            <a:r>
              <a:rPr lang="ja-JP" altLang="en-US" sz="2400" b="1" dirty="0">
                <a:latin typeface="+mj-ea"/>
                <a:ea typeface="+mj-ea"/>
              </a:rPr>
              <a:t>④</a:t>
            </a:r>
            <a:r>
              <a:rPr lang="ja-JP" altLang="en-US" sz="2400" b="1" dirty="0" smtClean="0">
                <a:latin typeface="+mj-ea"/>
                <a:ea typeface="+mj-ea"/>
              </a:rPr>
              <a:t>予測・分析・評価の対象も、</a:t>
            </a:r>
            <a:r>
              <a:rPr lang="en-US" altLang="ja-JP" sz="2400" b="1" dirty="0" smtClean="0">
                <a:latin typeface="+mj-ea"/>
                <a:ea typeface="+mj-ea"/>
              </a:rPr>
              <a:t>IFI</a:t>
            </a:r>
            <a:r>
              <a:rPr lang="ja-JP" altLang="en-US" sz="2400" b="1" dirty="0" smtClean="0">
                <a:latin typeface="+mj-ea"/>
                <a:ea typeface="+mj-ea"/>
              </a:rPr>
              <a:t>が独立に決定する。</a:t>
            </a:r>
            <a:endParaRPr lang="en-US" altLang="ja-JP" sz="2400" b="1" dirty="0" smtClean="0">
              <a:latin typeface="+mj-ea"/>
              <a:ea typeface="+mj-ea"/>
            </a:endParaRPr>
          </a:p>
          <a:p>
            <a:pPr marL="0" indent="0">
              <a:buNone/>
            </a:pPr>
            <a:r>
              <a:rPr lang="ja-JP" altLang="en-US" sz="2400" b="1" dirty="0">
                <a:latin typeface="+mj-ea"/>
                <a:ea typeface="+mj-ea"/>
              </a:rPr>
              <a:t>⑤</a:t>
            </a:r>
            <a:r>
              <a:rPr lang="ja-JP" altLang="en-US" sz="2400" b="1" dirty="0" smtClean="0">
                <a:latin typeface="+mj-ea"/>
                <a:ea typeface="+mj-ea"/>
              </a:rPr>
              <a:t>常設で、常時仕事を行う。</a:t>
            </a:r>
            <a:endParaRPr kumimoji="1" lang="ja-JP" altLang="en-US" sz="2400" b="1" dirty="0">
              <a:latin typeface="+mj-ea"/>
              <a:ea typeface="+mj-ea"/>
            </a:endParaRPr>
          </a:p>
        </p:txBody>
      </p:sp>
      <p:sp>
        <p:nvSpPr>
          <p:cNvPr id="5" name="テキスト プレースホルダー 4"/>
          <p:cNvSpPr>
            <a:spLocks noGrp="1"/>
          </p:cNvSpPr>
          <p:nvPr>
            <p:ph type="body" sz="quarter" idx="3"/>
          </p:nvPr>
        </p:nvSpPr>
        <p:spPr>
          <a:xfrm>
            <a:off x="6170612" y="1081087"/>
            <a:ext cx="5183188" cy="427673"/>
          </a:xfrm>
        </p:spPr>
        <p:txBody>
          <a:bodyPr>
            <a:noAutofit/>
          </a:bodyPr>
          <a:lstStyle/>
          <a:p>
            <a:r>
              <a:rPr kumimoji="1" lang="ja-JP" altLang="en-US" sz="2800" dirty="0" smtClean="0"/>
              <a:t>行政監視委員会</a:t>
            </a:r>
            <a:endParaRPr kumimoji="1" lang="ja-JP" altLang="en-US" sz="2800" dirty="0"/>
          </a:p>
        </p:txBody>
      </p:sp>
      <p:sp>
        <p:nvSpPr>
          <p:cNvPr id="6" name="コンテンツ プレースホルダー 5"/>
          <p:cNvSpPr>
            <a:spLocks noGrp="1"/>
          </p:cNvSpPr>
          <p:nvPr>
            <p:ph sz="quarter" idx="4"/>
          </p:nvPr>
        </p:nvSpPr>
        <p:spPr>
          <a:xfrm>
            <a:off x="6172200" y="1660207"/>
            <a:ext cx="5183188" cy="4529456"/>
          </a:xfrm>
        </p:spPr>
        <p:txBody>
          <a:bodyPr>
            <a:noAutofit/>
          </a:bodyPr>
          <a:lstStyle/>
          <a:p>
            <a:pPr marL="0" indent="0">
              <a:buNone/>
            </a:pPr>
            <a:r>
              <a:rPr kumimoji="1" lang="ja-JP" altLang="en-US" sz="2400" b="1" dirty="0" smtClean="0">
                <a:latin typeface="+mj-ea"/>
                <a:ea typeface="+mj-ea"/>
              </a:rPr>
              <a:t>①委員会メンバーは、国会議員。</a:t>
            </a:r>
            <a:endParaRPr kumimoji="1" lang="en-US" altLang="ja-JP" sz="2400" b="1" dirty="0" smtClean="0">
              <a:latin typeface="+mj-ea"/>
              <a:ea typeface="+mj-ea"/>
            </a:endParaRPr>
          </a:p>
          <a:p>
            <a:pPr marL="0" indent="0">
              <a:buNone/>
            </a:pPr>
            <a:r>
              <a:rPr kumimoji="1" lang="ja-JP" altLang="en-US" sz="2400" b="1" dirty="0" smtClean="0">
                <a:latin typeface="+mj-ea"/>
                <a:ea typeface="+mj-ea"/>
              </a:rPr>
              <a:t>②独立ではなく、所属党派・議員個人の方針に</a:t>
            </a:r>
            <a:r>
              <a:rPr lang="ja-JP" altLang="en-US" sz="2400" b="1" dirty="0">
                <a:latin typeface="+mj-ea"/>
                <a:ea typeface="+mj-ea"/>
              </a:rPr>
              <a:t>従</a:t>
            </a:r>
            <a:r>
              <a:rPr lang="ja-JP" altLang="en-US" sz="2400" b="1" dirty="0" smtClean="0">
                <a:latin typeface="+mj-ea"/>
                <a:ea typeface="+mj-ea"/>
              </a:rPr>
              <a:t>って</a:t>
            </a:r>
            <a:r>
              <a:rPr kumimoji="1" lang="ja-JP" altLang="en-US" sz="2400" b="1" dirty="0" smtClean="0">
                <a:latin typeface="+mj-ea"/>
                <a:ea typeface="+mj-ea"/>
              </a:rPr>
              <a:t>、予測・分析・評価を行う。</a:t>
            </a:r>
            <a:endParaRPr kumimoji="1" lang="en-US" altLang="ja-JP" sz="2400" b="1" dirty="0" smtClean="0">
              <a:latin typeface="+mj-ea"/>
              <a:ea typeface="+mj-ea"/>
            </a:endParaRPr>
          </a:p>
          <a:p>
            <a:pPr marL="0" indent="0">
              <a:buNone/>
            </a:pPr>
            <a:r>
              <a:rPr kumimoji="1" lang="ja-JP" altLang="en-US" sz="2400" b="1" dirty="0" smtClean="0">
                <a:latin typeface="+mj-ea"/>
                <a:ea typeface="+mj-ea"/>
              </a:rPr>
              <a:t>③財政以外でも、行政活動の全てを対象とする。</a:t>
            </a:r>
            <a:endParaRPr kumimoji="1" lang="en-US" altLang="ja-JP" sz="2400" b="1" dirty="0" smtClean="0">
              <a:latin typeface="+mj-ea"/>
              <a:ea typeface="+mj-ea"/>
            </a:endParaRPr>
          </a:p>
          <a:p>
            <a:pPr marL="0" indent="0">
              <a:buNone/>
            </a:pPr>
            <a:r>
              <a:rPr lang="ja-JP" altLang="en-US" sz="2400" b="1" dirty="0" smtClean="0">
                <a:latin typeface="+mj-ea"/>
                <a:ea typeface="+mj-ea"/>
              </a:rPr>
              <a:t>④予測・分析・評価の対象は、所属議員が決定する。</a:t>
            </a:r>
            <a:endParaRPr lang="en-US" altLang="ja-JP" sz="2400" b="1" dirty="0" smtClean="0">
              <a:latin typeface="+mj-ea"/>
              <a:ea typeface="+mj-ea"/>
            </a:endParaRPr>
          </a:p>
          <a:p>
            <a:pPr marL="0" indent="0">
              <a:buNone/>
            </a:pPr>
            <a:r>
              <a:rPr lang="ja-JP" altLang="en-US" sz="2400" b="1" dirty="0" smtClean="0">
                <a:latin typeface="+mj-ea"/>
                <a:ea typeface="+mj-ea"/>
              </a:rPr>
              <a:t>⑤原則として、春・秋の各国会会期中に</a:t>
            </a:r>
            <a:r>
              <a:rPr lang="en-US" altLang="ja-JP" sz="2400" b="1" dirty="0" smtClean="0">
                <a:latin typeface="+mj-ea"/>
                <a:ea typeface="+mj-ea"/>
              </a:rPr>
              <a:t>1</a:t>
            </a:r>
            <a:r>
              <a:rPr lang="ja-JP" altLang="en-US" sz="2400" b="1" dirty="0" smtClean="0">
                <a:latin typeface="+mj-ea"/>
                <a:ea typeface="+mj-ea"/>
              </a:rPr>
              <a:t>回、委員会が開かれる。　</a:t>
            </a:r>
            <a:r>
              <a:rPr lang="en-US" altLang="ja-JP" sz="2400" b="1" dirty="0" smtClean="0">
                <a:latin typeface="+mj-ea"/>
                <a:ea typeface="+mj-ea"/>
              </a:rPr>
              <a:t>2018</a:t>
            </a:r>
            <a:r>
              <a:rPr lang="ja-JP" altLang="en-US" sz="2400" b="1" dirty="0" smtClean="0">
                <a:latin typeface="+mj-ea"/>
                <a:ea typeface="+mj-ea"/>
              </a:rPr>
              <a:t>年より、参議院行政監視委員会は、随時必要に応じて開かれる</a:t>
            </a:r>
            <a:r>
              <a:rPr lang="ja-JP" altLang="en-US" sz="2400" dirty="0" smtClean="0"/>
              <a:t>。</a:t>
            </a:r>
            <a:endParaRPr kumimoji="1" lang="ja-JP" altLang="en-US" sz="2400" dirty="0"/>
          </a:p>
        </p:txBody>
      </p:sp>
      <p:sp>
        <p:nvSpPr>
          <p:cNvPr id="7" name="スライド番号プレースホルダー 6"/>
          <p:cNvSpPr>
            <a:spLocks noGrp="1"/>
          </p:cNvSpPr>
          <p:nvPr>
            <p:ph type="sldNum" sz="quarter" idx="12"/>
          </p:nvPr>
        </p:nvSpPr>
        <p:spPr/>
        <p:txBody>
          <a:bodyPr/>
          <a:lstStyle/>
          <a:p>
            <a:fld id="{88B06F6F-DB87-47E3-8053-E0F073396F1C}" type="slidenum">
              <a:rPr kumimoji="1" lang="ja-JP" altLang="en-US" smtClean="0"/>
              <a:t>23</a:t>
            </a:fld>
            <a:endParaRPr kumimoji="1" lang="ja-JP" altLang="en-US"/>
          </a:p>
        </p:txBody>
      </p:sp>
      <p:sp>
        <p:nvSpPr>
          <p:cNvPr id="8" name="正方形/長方形 7"/>
          <p:cNvSpPr/>
          <p:nvPr/>
        </p:nvSpPr>
        <p:spPr>
          <a:xfrm>
            <a:off x="839788" y="365760"/>
            <a:ext cx="10514012" cy="5638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3" idx="1"/>
          </p:cNvCxnSpPr>
          <p:nvPr/>
        </p:nvCxnSpPr>
        <p:spPr>
          <a:xfrm>
            <a:off x="839788" y="1290162"/>
            <a:ext cx="0" cy="218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839788" y="1508760"/>
            <a:ext cx="51577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172200" y="1508760"/>
            <a:ext cx="5181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35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81931"/>
          </a:xfrm>
        </p:spPr>
        <p:txBody>
          <a:bodyPr>
            <a:normAutofit fontScale="90000"/>
          </a:bodyPr>
          <a:lstStyle/>
          <a:p>
            <a:pPr algn="ctr"/>
            <a:r>
              <a:rPr lang="en-US" altLang="ja-JP" b="1" dirty="0">
                <a:latin typeface="+mj-ea"/>
              </a:rPr>
              <a:t>K</a:t>
            </a:r>
            <a:r>
              <a:rPr lang="en-US" altLang="ja-JP" b="1" dirty="0" smtClean="0">
                <a:latin typeface="+mj-ea"/>
              </a:rPr>
              <a:t>.</a:t>
            </a:r>
            <a:r>
              <a:rPr lang="en-US" altLang="ja-JP" dirty="0" smtClean="0"/>
              <a:t> </a:t>
            </a:r>
            <a:r>
              <a:rPr lang="ja-JP" altLang="en-US" dirty="0"/>
              <a:t>期待できる成果</a:t>
            </a:r>
          </a:p>
        </p:txBody>
      </p:sp>
      <p:sp>
        <p:nvSpPr>
          <p:cNvPr id="3" name="コンテンツ プレースホルダー 2"/>
          <p:cNvSpPr>
            <a:spLocks noGrp="1"/>
          </p:cNvSpPr>
          <p:nvPr>
            <p:ph idx="1"/>
          </p:nvPr>
        </p:nvSpPr>
        <p:spPr>
          <a:xfrm>
            <a:off x="838200" y="1088571"/>
            <a:ext cx="10515600" cy="5138058"/>
          </a:xfrm>
        </p:spPr>
        <p:txBody>
          <a:bodyPr>
            <a:normAutofit fontScale="62500" lnSpcReduction="20000"/>
          </a:bodyPr>
          <a:lstStyle/>
          <a:p>
            <a:pPr marL="0" indent="0">
              <a:buNone/>
            </a:pPr>
            <a:r>
              <a:rPr lang="ja-JP" altLang="en-US" sz="4200" dirty="0" smtClean="0"/>
              <a:t>＊</a:t>
            </a:r>
            <a:r>
              <a:rPr lang="en-US" altLang="ja-JP" sz="4200" dirty="0" smtClean="0">
                <a:latin typeface="+mj-ea"/>
                <a:ea typeface="+mj-ea"/>
              </a:rPr>
              <a:t>IFI</a:t>
            </a:r>
            <a:r>
              <a:rPr lang="ja-JP" altLang="en-US" sz="4200" dirty="0" smtClean="0"/>
              <a:t>ができれば、以下のような成果が期待できる：</a:t>
            </a:r>
            <a:endParaRPr lang="en-US" altLang="ja-JP" sz="4200" dirty="0" smtClean="0"/>
          </a:p>
          <a:p>
            <a:endParaRPr lang="en-US" altLang="ja-JP" dirty="0" smtClean="0"/>
          </a:p>
          <a:p>
            <a:pPr marL="0" indent="0">
              <a:buNone/>
            </a:pPr>
            <a:r>
              <a:rPr lang="ja-JP" altLang="en-US" sz="3400" b="1" dirty="0" smtClean="0"/>
              <a:t>①予算の長期持続可能性への貢献。世代間負担不平等の改善への貢献。</a:t>
            </a:r>
            <a:endParaRPr lang="en-US" altLang="ja-JP" sz="3400" b="1" dirty="0" smtClean="0"/>
          </a:p>
          <a:p>
            <a:pPr marL="0" indent="0">
              <a:buNone/>
            </a:pPr>
            <a:r>
              <a:rPr lang="ja-JP" altLang="en-US" sz="3400" b="1" dirty="0" smtClean="0"/>
              <a:t>②議員の情報収集・分析能力の向上。議員は</a:t>
            </a:r>
            <a:r>
              <a:rPr lang="en-US" altLang="ja-JP" sz="3400" b="1" dirty="0" smtClean="0"/>
              <a:t>IFI</a:t>
            </a:r>
            <a:r>
              <a:rPr lang="ja-JP" altLang="en-US" sz="3400" b="1" dirty="0" smtClean="0"/>
              <a:t>から客観的・科学的な十分な情報を得て、</a:t>
            </a:r>
            <a:endParaRPr lang="en-US" altLang="ja-JP" sz="3400" b="1" dirty="0" smtClean="0"/>
          </a:p>
          <a:p>
            <a:pPr marL="0" indent="0">
              <a:buNone/>
            </a:pPr>
            <a:r>
              <a:rPr lang="ja-JP" altLang="en-US" sz="3400" b="1" dirty="0" smtClean="0"/>
              <a:t>　　より深い政策・予算の議論ができ、適切な政策・予算判断を下すことができる。</a:t>
            </a:r>
            <a:endParaRPr lang="en-US" altLang="ja-JP" sz="3400" b="1" dirty="0" smtClean="0"/>
          </a:p>
          <a:p>
            <a:pPr marL="0" indent="0">
              <a:buNone/>
            </a:pPr>
            <a:r>
              <a:rPr lang="ja-JP" altLang="en-US" sz="3400" b="1" dirty="0"/>
              <a:t>　</a:t>
            </a:r>
            <a:r>
              <a:rPr lang="ja-JP" altLang="en-US" sz="3400" b="1" dirty="0" smtClean="0"/>
              <a:t>　これにより、　　国会の政策・予算の分析・評価能力の強化に貢献できる。</a:t>
            </a:r>
            <a:endParaRPr lang="en-US" altLang="ja-JP" sz="3400" b="1" dirty="0" smtClean="0"/>
          </a:p>
          <a:p>
            <a:pPr marL="0" indent="0">
              <a:buNone/>
            </a:pPr>
            <a:r>
              <a:rPr lang="ja-JP" altLang="en-US" sz="3400" b="1" dirty="0" smtClean="0"/>
              <a:t>③同じ情報を広く公表することにより、国民の政治参加、予算決定・実施過程への関心を</a:t>
            </a:r>
            <a:endParaRPr lang="en-US" altLang="ja-JP" sz="3400" b="1" dirty="0" smtClean="0"/>
          </a:p>
          <a:p>
            <a:pPr marL="0" indent="0">
              <a:buNone/>
            </a:pPr>
            <a:r>
              <a:rPr lang="ja-JP" altLang="en-US" sz="3400" b="1" dirty="0" smtClean="0"/>
              <a:t>　　高める。更に、政策・予算決定過程を広く知らしめことにより、議員の政策・予算への貢</a:t>
            </a:r>
            <a:endParaRPr lang="en-US" altLang="ja-JP" sz="3400" b="1" dirty="0" smtClean="0"/>
          </a:p>
          <a:p>
            <a:pPr marL="0" indent="0">
              <a:buNone/>
            </a:pPr>
            <a:r>
              <a:rPr lang="ja-JP" altLang="en-US" sz="3400" b="1" dirty="0" smtClean="0"/>
              <a:t>　　献が明らかになり、次期選挙において、有権者が適切な判断にもとづいた投票行動を</a:t>
            </a:r>
            <a:endParaRPr lang="en-US" altLang="ja-JP" sz="3400" b="1" dirty="0" smtClean="0"/>
          </a:p>
          <a:p>
            <a:pPr marL="0" indent="0">
              <a:buNone/>
            </a:pPr>
            <a:r>
              <a:rPr lang="ja-JP" altLang="en-US" sz="3400" b="1" dirty="0" smtClean="0"/>
              <a:t>　　とれるようになる。このように、民主主義制度を改善・強化することに寄与する。</a:t>
            </a:r>
            <a:endParaRPr lang="en-US" altLang="ja-JP" sz="3400" b="1" dirty="0" smtClean="0"/>
          </a:p>
          <a:p>
            <a:pPr marL="0" indent="0">
              <a:buNone/>
            </a:pPr>
            <a:r>
              <a:rPr lang="ja-JP" altLang="en-US" sz="3400" b="1" dirty="0" smtClean="0"/>
              <a:t>④予算の透明性の確保、予算の有効性向上、債務削減への貢献。</a:t>
            </a:r>
            <a:endParaRPr lang="en-US" altLang="ja-JP" sz="3400" b="1" dirty="0" smtClean="0"/>
          </a:p>
          <a:p>
            <a:pPr marL="0" indent="0">
              <a:buNone/>
            </a:pPr>
            <a:r>
              <a:rPr lang="ja-JP" altLang="en-US" sz="3400" b="1" dirty="0" smtClean="0"/>
              <a:t>⑤行政府、特に内閣・財務省の予算案形成に、緊張感を与えることができる。</a:t>
            </a:r>
            <a:endParaRPr lang="en-US" altLang="ja-JP" sz="3400" b="1" dirty="0" smtClean="0"/>
          </a:p>
          <a:p>
            <a:pPr marL="0" indent="0">
              <a:buNone/>
            </a:pPr>
            <a:r>
              <a:rPr lang="ja-JP" altLang="en-US" sz="3400" b="1" dirty="0" smtClean="0"/>
              <a:t>⑥政策予算分析・評価産業を育て、政策予算分析専門家の育成に寄与できる。</a:t>
            </a:r>
            <a:endParaRPr lang="en-US" altLang="ja-JP" sz="3400" b="1" dirty="0" smtClean="0"/>
          </a:p>
          <a:p>
            <a:pPr marL="0" indent="0">
              <a:buNone/>
            </a:pPr>
            <a:r>
              <a:rPr lang="en-US" altLang="ja-JP" sz="3400" dirty="0" smtClean="0"/>
              <a:t>                                                                </a:t>
            </a:r>
            <a:r>
              <a:rPr lang="ja-JP" altLang="en-US" sz="3400" dirty="0" smtClean="0"/>
              <a:t>以上</a:t>
            </a:r>
            <a:endParaRPr lang="en-US" altLang="ja-JP" sz="3400" dirty="0" smtClean="0"/>
          </a:p>
          <a:p>
            <a:endParaRPr lang="ja-JP" altLang="en-US" dirty="0"/>
          </a:p>
        </p:txBody>
      </p:sp>
      <p:sp>
        <p:nvSpPr>
          <p:cNvPr id="7" name="スライド番号プレースホルダー 6"/>
          <p:cNvSpPr>
            <a:spLocks noGrp="1"/>
          </p:cNvSpPr>
          <p:nvPr>
            <p:ph type="sldNum" sz="quarter" idx="12"/>
          </p:nvPr>
        </p:nvSpPr>
        <p:spPr/>
        <p:txBody>
          <a:bodyPr/>
          <a:lstStyle/>
          <a:p>
            <a:fld id="{88B06F6F-DB87-47E3-8053-E0F073396F1C}" type="slidenum">
              <a:rPr lang="ja-JP" altLang="en-US" smtClean="0"/>
              <a:pPr/>
              <a:t>24</a:t>
            </a:fld>
            <a:endParaRPr lang="ja-JP" altLang="en-US"/>
          </a:p>
        </p:txBody>
      </p:sp>
      <p:sp>
        <p:nvSpPr>
          <p:cNvPr id="4" name="正方形/長方形 3"/>
          <p:cNvSpPr/>
          <p:nvPr/>
        </p:nvSpPr>
        <p:spPr>
          <a:xfrm>
            <a:off x="838200" y="358815"/>
            <a:ext cx="10515600" cy="58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30516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3446"/>
          </a:xfrm>
        </p:spPr>
        <p:txBody>
          <a:bodyPr/>
          <a:lstStyle/>
          <a:p>
            <a:pPr algn="ctr"/>
            <a:r>
              <a:rPr lang="ja-JP" altLang="en-US" dirty="0"/>
              <a:t>参考文献</a:t>
            </a:r>
          </a:p>
        </p:txBody>
      </p:sp>
      <p:sp>
        <p:nvSpPr>
          <p:cNvPr id="3" name="コンテンツ プレースホルダー 2"/>
          <p:cNvSpPr>
            <a:spLocks noGrp="1"/>
          </p:cNvSpPr>
          <p:nvPr>
            <p:ph idx="1"/>
          </p:nvPr>
        </p:nvSpPr>
        <p:spPr>
          <a:xfrm>
            <a:off x="838200" y="1180646"/>
            <a:ext cx="10515600" cy="5083629"/>
          </a:xfrm>
        </p:spPr>
        <p:txBody>
          <a:bodyPr>
            <a:noAutofit/>
          </a:bodyPr>
          <a:lstStyle/>
          <a:p>
            <a:pPr marL="0" indent="0">
              <a:buNone/>
            </a:pPr>
            <a:r>
              <a:rPr lang="ja-JP" altLang="en-US" sz="1150" b="1" dirty="0" smtClean="0">
                <a:latin typeface="+mj-ea"/>
                <a:ea typeface="+mj-ea"/>
              </a:rPr>
              <a:t>日本評価学会予算審議改革提言検討委員会編、「国会の予算審議予算評価に関する提言」、</a:t>
            </a:r>
            <a:r>
              <a:rPr lang="en-US" altLang="ja-JP" sz="1150" b="1" dirty="0" smtClean="0">
                <a:latin typeface="+mj-ea"/>
                <a:ea typeface="+mj-ea"/>
              </a:rPr>
              <a:t>201</a:t>
            </a:r>
            <a:r>
              <a:rPr lang="en-US" altLang="ja-JP" sz="1150" b="1" dirty="0">
                <a:latin typeface="+mj-ea"/>
                <a:ea typeface="+mj-ea"/>
              </a:rPr>
              <a:t>0</a:t>
            </a:r>
            <a:r>
              <a:rPr lang="ja-JP" altLang="en-US" sz="1150" b="1" dirty="0" smtClean="0">
                <a:latin typeface="+mj-ea"/>
                <a:ea typeface="+mj-ea"/>
              </a:rPr>
              <a:t>年</a:t>
            </a:r>
            <a:r>
              <a:rPr lang="en-US" altLang="ja-JP" sz="1150" b="1" dirty="0" smtClean="0">
                <a:latin typeface="+mj-ea"/>
                <a:ea typeface="+mj-ea"/>
              </a:rPr>
              <a:t>11</a:t>
            </a:r>
            <a:r>
              <a:rPr lang="ja-JP" altLang="en-US" sz="1150" b="1" dirty="0" smtClean="0">
                <a:latin typeface="+mj-ea"/>
                <a:ea typeface="+mj-ea"/>
              </a:rPr>
              <a:t>月</a:t>
            </a:r>
            <a:r>
              <a:rPr lang="en-US" altLang="ja-JP" sz="1150" b="1" dirty="0" smtClean="0">
                <a:latin typeface="+mj-ea"/>
                <a:ea typeface="+mj-ea"/>
              </a:rPr>
              <a:t>28</a:t>
            </a:r>
            <a:r>
              <a:rPr lang="ja-JP" altLang="en-US" sz="1150" b="1" dirty="0" smtClean="0">
                <a:latin typeface="+mj-ea"/>
                <a:ea typeface="+mj-ea"/>
              </a:rPr>
              <a:t>日。</a:t>
            </a:r>
            <a:endParaRPr lang="en-US" altLang="ja-JP" sz="1150" b="1" dirty="0" smtClean="0">
              <a:latin typeface="+mj-ea"/>
              <a:ea typeface="+mj-ea"/>
            </a:endParaRPr>
          </a:p>
          <a:p>
            <a:pPr marL="0" indent="0">
              <a:buNone/>
            </a:pPr>
            <a:r>
              <a:rPr lang="ja-JP" altLang="en-US" sz="1150" b="1" dirty="0" smtClean="0">
                <a:latin typeface="+mj-ea"/>
                <a:ea typeface="+mj-ea"/>
              </a:rPr>
              <a:t>廣野良吉（２０１１）、「国の予算と評価ラウンドテーブル討論会（ＲＴＤ）の概要報告」、日本評価学会</a:t>
            </a:r>
            <a:r>
              <a:rPr lang="en-US" altLang="ja-JP" sz="1150" b="1" dirty="0" smtClean="0">
                <a:latin typeface="+mj-ea"/>
                <a:ea typeface="+mj-ea"/>
              </a:rPr>
              <a:t>2011</a:t>
            </a:r>
            <a:r>
              <a:rPr lang="ja-JP" altLang="en-US" sz="1150" b="1" dirty="0" smtClean="0">
                <a:latin typeface="+mj-ea"/>
                <a:ea typeface="+mj-ea"/>
              </a:rPr>
              <a:t>年「評価研究」へ集録。</a:t>
            </a:r>
            <a:endParaRPr lang="en-US" altLang="ja-JP" sz="1150" b="1" dirty="0" smtClean="0">
              <a:latin typeface="+mj-ea"/>
              <a:ea typeface="+mj-ea"/>
            </a:endParaRPr>
          </a:p>
          <a:p>
            <a:pPr marL="0" indent="0">
              <a:buNone/>
            </a:pPr>
            <a:r>
              <a:rPr lang="ja-JP" altLang="en-US" sz="1150" b="1" dirty="0" smtClean="0">
                <a:latin typeface="+mj-ea"/>
                <a:ea typeface="+mj-ea"/>
              </a:rPr>
              <a:t>廣野良吉（</a:t>
            </a:r>
            <a:r>
              <a:rPr lang="en-US" altLang="ja-JP" sz="1150" b="1" dirty="0" smtClean="0">
                <a:latin typeface="+mj-ea"/>
                <a:ea typeface="+mj-ea"/>
              </a:rPr>
              <a:t>2017</a:t>
            </a:r>
            <a:r>
              <a:rPr lang="ja-JP" altLang="en-US" sz="1150" b="1" dirty="0" smtClean="0">
                <a:latin typeface="+mj-ea"/>
                <a:ea typeface="+mj-ea"/>
              </a:rPr>
              <a:t>）、「</a:t>
            </a:r>
            <a:r>
              <a:rPr lang="ja-JP" altLang="ja-JP" sz="1150" b="1" dirty="0"/>
              <a:t>世界中で起きている民主主義政治体制の危機へどう対処するか</a:t>
            </a:r>
            <a:r>
              <a:rPr lang="ja-JP" altLang="ja-JP" sz="1150" b="1" dirty="0" smtClean="0"/>
              <a:t>？</a:t>
            </a:r>
            <a:r>
              <a:rPr lang="ja-JP" altLang="en-US" sz="1150" b="1" dirty="0" smtClean="0"/>
              <a:t>」、國際フォーラム</a:t>
            </a:r>
            <a:r>
              <a:rPr lang="zh-TW" altLang="en-US" sz="1150" b="1" dirty="0"/>
              <a:t>ｅ−論壇「百家争鳴」</a:t>
            </a:r>
            <a:r>
              <a:rPr lang="ja-JP" altLang="en-US" sz="1150" b="1" dirty="0" smtClean="0"/>
              <a:t>へ集録、</a:t>
            </a:r>
            <a:r>
              <a:rPr lang="en-US" altLang="ja-JP" sz="1150" b="1" dirty="0" smtClean="0"/>
              <a:t>2018</a:t>
            </a:r>
            <a:r>
              <a:rPr lang="ja-JP" altLang="en-US" sz="1150" b="1" dirty="0" smtClean="0"/>
              <a:t>年</a:t>
            </a:r>
            <a:r>
              <a:rPr lang="en-US" altLang="ja-JP" sz="1150" b="1" dirty="0" smtClean="0"/>
              <a:t>1</a:t>
            </a:r>
            <a:r>
              <a:rPr lang="ja-JP" altLang="en-US" sz="1150" b="1" dirty="0" smtClean="0"/>
              <a:t>月</a:t>
            </a:r>
            <a:r>
              <a:rPr lang="en-US" altLang="ja-JP" sz="1150" b="1" dirty="0" smtClean="0"/>
              <a:t>5</a:t>
            </a:r>
            <a:r>
              <a:rPr lang="ja-JP" altLang="en-US" sz="1150" b="1" dirty="0" smtClean="0"/>
              <a:t>日。</a:t>
            </a:r>
            <a:endParaRPr lang="en-US" altLang="ja-JP" sz="1150" b="1" dirty="0" smtClean="0"/>
          </a:p>
          <a:p>
            <a:pPr marL="0" indent="0">
              <a:buNone/>
            </a:pPr>
            <a:r>
              <a:rPr lang="ja-JP" altLang="en-US" sz="1150" b="1" dirty="0" smtClean="0"/>
              <a:t>廣野良吉（</a:t>
            </a:r>
            <a:r>
              <a:rPr lang="en-US" altLang="ja-JP" sz="1150" b="1" dirty="0" smtClean="0"/>
              <a:t>2018</a:t>
            </a:r>
            <a:r>
              <a:rPr lang="ja-JP" altLang="en-US" sz="1150" b="1" dirty="0" smtClean="0"/>
              <a:t>）、「転機を迎えた我が国の議会制民主主義体制の改革に向けて</a:t>
            </a:r>
            <a:r>
              <a:rPr lang="en-US" altLang="ja-JP" sz="1150" b="1" dirty="0" smtClean="0"/>
              <a:t>:</a:t>
            </a:r>
            <a:r>
              <a:rPr lang="ja-JP" altLang="en-US" sz="1150" b="1" dirty="0" smtClean="0"/>
              <a:t>　国民の、国民による、国民のための国会改革私案」、國際フォーラム　役員コメンタリー</a:t>
            </a:r>
            <a:endParaRPr lang="en-US" altLang="ja-JP" sz="1150" b="1" dirty="0" smtClean="0"/>
          </a:p>
          <a:p>
            <a:pPr marL="0" indent="0">
              <a:buNone/>
            </a:pPr>
            <a:r>
              <a:rPr lang="ja-JP" altLang="en-US" sz="1150" b="1" dirty="0"/>
              <a:t>　</a:t>
            </a:r>
            <a:r>
              <a:rPr lang="ja-JP" altLang="en-US" sz="1150" b="1" dirty="0" smtClean="0"/>
              <a:t>　　　　へ集録。</a:t>
            </a:r>
            <a:r>
              <a:rPr lang="en-US" altLang="ja-JP" sz="1150" b="1" dirty="0" smtClean="0"/>
              <a:t>2018</a:t>
            </a:r>
            <a:r>
              <a:rPr lang="ja-JP" altLang="en-US" sz="1150" b="1" dirty="0" smtClean="0"/>
              <a:t>年</a:t>
            </a:r>
            <a:r>
              <a:rPr lang="en-US" altLang="ja-JP" sz="1150" b="1" dirty="0" smtClean="0"/>
              <a:t>2</a:t>
            </a:r>
            <a:r>
              <a:rPr lang="ja-JP" altLang="en-US" sz="1150" b="1" dirty="0" smtClean="0"/>
              <a:t>月</a:t>
            </a:r>
            <a:r>
              <a:rPr lang="en-US" altLang="ja-JP" sz="1150" b="1" dirty="0" smtClean="0"/>
              <a:t>2</a:t>
            </a:r>
            <a:r>
              <a:rPr lang="ja-JP" altLang="en-US" sz="1150" b="1" dirty="0" smtClean="0"/>
              <a:t>４日。</a:t>
            </a:r>
            <a:endParaRPr lang="en-US" altLang="ja-JP" sz="1150" b="1" dirty="0">
              <a:latin typeface="+mj-ea"/>
              <a:ea typeface="+mj-ea"/>
            </a:endParaRPr>
          </a:p>
          <a:p>
            <a:pPr marL="0" indent="0">
              <a:buNone/>
            </a:pPr>
            <a:r>
              <a:rPr lang="ja-JP" altLang="en-US" sz="1150" b="1" dirty="0" smtClean="0">
                <a:latin typeface="+mj-ea"/>
                <a:ea typeface="+mj-ea"/>
              </a:rPr>
              <a:t>井堀利宏（</a:t>
            </a:r>
            <a:r>
              <a:rPr lang="en-US" altLang="ja-JP" sz="1150" b="1" dirty="0" smtClean="0">
                <a:latin typeface="+mj-ea"/>
                <a:ea typeface="+mj-ea"/>
              </a:rPr>
              <a:t>2015</a:t>
            </a:r>
            <a:r>
              <a:rPr lang="ja-JP" altLang="en-US" sz="1150" b="1" dirty="0" smtClean="0">
                <a:latin typeface="+mj-ea"/>
                <a:ea typeface="+mj-ea"/>
              </a:rPr>
              <a:t>）、「政治経済学から考える独立財政機関の制度設計」、統計研究会</a:t>
            </a:r>
            <a:r>
              <a:rPr lang="en-US" altLang="ja-JP" sz="1150" b="1" dirty="0" smtClean="0">
                <a:latin typeface="+mj-ea"/>
                <a:ea typeface="+mj-ea"/>
              </a:rPr>
              <a:t>『Eco-Forum』31(1)</a:t>
            </a:r>
            <a:r>
              <a:rPr lang="ja-JP" altLang="en-US" sz="1150" b="1" dirty="0" err="1" smtClean="0">
                <a:latin typeface="+mj-ea"/>
                <a:ea typeface="+mj-ea"/>
              </a:rPr>
              <a:t>、</a:t>
            </a:r>
            <a:r>
              <a:rPr lang="en-US" altLang="ja-JP" sz="1150" b="1" dirty="0" smtClean="0">
                <a:latin typeface="+mj-ea"/>
                <a:ea typeface="+mj-ea"/>
              </a:rPr>
              <a:t>pp.17-23</a:t>
            </a:r>
            <a:r>
              <a:rPr lang="ja-JP" altLang="en-US" sz="1150" b="1" dirty="0" err="1" smtClean="0">
                <a:latin typeface="+mj-ea"/>
                <a:ea typeface="+mj-ea"/>
              </a:rPr>
              <a:t>、</a:t>
            </a:r>
            <a:r>
              <a:rPr lang="en-US" altLang="ja-JP" sz="1150" b="1" dirty="0" smtClean="0">
                <a:latin typeface="+mj-ea"/>
                <a:ea typeface="+mj-ea"/>
              </a:rPr>
              <a:t>November 2015</a:t>
            </a:r>
            <a:r>
              <a:rPr lang="ja-JP" altLang="en-US" sz="1150" b="1" dirty="0" err="1" smtClean="0">
                <a:latin typeface="+mj-ea"/>
                <a:ea typeface="+mj-ea"/>
              </a:rPr>
              <a:t>。</a:t>
            </a:r>
            <a:endParaRPr lang="en-US" altLang="ja-JP" sz="1150" b="1" dirty="0" smtClean="0">
              <a:latin typeface="+mj-ea"/>
              <a:ea typeface="+mj-ea"/>
            </a:endParaRPr>
          </a:p>
          <a:p>
            <a:pPr marL="0" indent="0">
              <a:buNone/>
            </a:pPr>
            <a:r>
              <a:rPr lang="ja-JP" altLang="en-US" sz="1150" b="1" dirty="0" smtClean="0">
                <a:latin typeface="+mj-ea"/>
                <a:ea typeface="+mj-ea"/>
              </a:rPr>
              <a:t>上野宏</a:t>
            </a:r>
            <a:r>
              <a:rPr lang="en-US" altLang="ja-JP" sz="1150" b="1" dirty="0" smtClean="0">
                <a:latin typeface="+mj-ea"/>
                <a:ea typeface="+mj-ea"/>
              </a:rPr>
              <a:t>(2013)</a:t>
            </a:r>
            <a:r>
              <a:rPr lang="ja-JP" altLang="en-US" sz="1150" b="1" dirty="0" err="1" smtClean="0">
                <a:latin typeface="+mj-ea"/>
                <a:ea typeface="+mj-ea"/>
              </a:rPr>
              <a:t>、</a:t>
            </a:r>
            <a:r>
              <a:rPr lang="ja-JP" altLang="en-US" sz="1150" b="1" dirty="0" smtClean="0">
                <a:latin typeface="+mj-ea"/>
                <a:ea typeface="+mj-ea"/>
              </a:rPr>
              <a:t>「政府予算案分析のための独立財政機関とそれらの評価基準」、日本評価学会</a:t>
            </a:r>
            <a:r>
              <a:rPr lang="en-US" altLang="ja-JP" sz="1150" b="1" dirty="0" smtClean="0">
                <a:latin typeface="+mj-ea"/>
                <a:ea typeface="+mj-ea"/>
              </a:rPr>
              <a:t>『</a:t>
            </a:r>
            <a:r>
              <a:rPr lang="ja-JP" altLang="en-US" sz="1150" b="1" dirty="0" smtClean="0">
                <a:latin typeface="+mj-ea"/>
                <a:ea typeface="+mj-ea"/>
              </a:rPr>
              <a:t>日本評価学会第</a:t>
            </a:r>
            <a:r>
              <a:rPr lang="en-US" altLang="ja-JP" sz="1150" b="1" dirty="0" smtClean="0">
                <a:latin typeface="+mj-ea"/>
                <a:ea typeface="+mj-ea"/>
              </a:rPr>
              <a:t>14</a:t>
            </a:r>
            <a:r>
              <a:rPr lang="ja-JP" altLang="en-US" sz="1150" b="1" dirty="0" smtClean="0">
                <a:latin typeface="+mj-ea"/>
                <a:ea typeface="+mj-ea"/>
              </a:rPr>
              <a:t>回全国大会発表要旨集録</a:t>
            </a:r>
            <a:r>
              <a:rPr lang="en-US" altLang="ja-JP" sz="1150" b="1" dirty="0" smtClean="0">
                <a:latin typeface="+mj-ea"/>
                <a:ea typeface="+mj-ea"/>
              </a:rPr>
              <a:t>』pp.173-1</a:t>
            </a:r>
            <a:r>
              <a:rPr lang="ja-JP" altLang="en-US" sz="1150" b="1" dirty="0" smtClean="0">
                <a:latin typeface="+mj-ea"/>
                <a:ea typeface="+mj-ea"/>
              </a:rPr>
              <a:t>～</a:t>
            </a:r>
            <a:r>
              <a:rPr lang="en-US" altLang="ja-JP" sz="1150" b="1" dirty="0" smtClean="0">
                <a:latin typeface="+mj-ea"/>
                <a:ea typeface="+mj-ea"/>
              </a:rPr>
              <a:t>176-2</a:t>
            </a:r>
            <a:r>
              <a:rPr lang="ja-JP" altLang="en-US" sz="1150" b="1" dirty="0" err="1" smtClean="0">
                <a:latin typeface="+mj-ea"/>
                <a:ea typeface="+mj-ea"/>
              </a:rPr>
              <a:t>、</a:t>
            </a:r>
            <a:r>
              <a:rPr lang="en-US" altLang="ja-JP" sz="1150" b="1" dirty="0" smtClean="0">
                <a:latin typeface="+mj-ea"/>
                <a:ea typeface="+mj-ea"/>
              </a:rPr>
              <a:t>2013</a:t>
            </a:r>
            <a:r>
              <a:rPr lang="ja-JP" altLang="en-US" sz="1150" b="1" dirty="0" smtClean="0">
                <a:latin typeface="+mj-ea"/>
                <a:ea typeface="+mj-ea"/>
              </a:rPr>
              <a:t>年</a:t>
            </a:r>
            <a:endParaRPr lang="en-US" altLang="ja-JP" sz="1150" b="1" dirty="0" smtClean="0">
              <a:latin typeface="+mj-ea"/>
              <a:ea typeface="+mj-ea"/>
            </a:endParaRPr>
          </a:p>
          <a:p>
            <a:pPr marL="0" indent="0">
              <a:buNone/>
            </a:pPr>
            <a:r>
              <a:rPr lang="ja-JP" altLang="en-US" sz="1150" b="1" dirty="0">
                <a:latin typeface="+mj-ea"/>
                <a:ea typeface="+mj-ea"/>
              </a:rPr>
              <a:t>　</a:t>
            </a:r>
            <a:r>
              <a:rPr lang="ja-JP" altLang="en-US" sz="1150" b="1" dirty="0" smtClean="0">
                <a:latin typeface="+mj-ea"/>
                <a:ea typeface="+mj-ea"/>
              </a:rPr>
              <a:t>　　　　</a:t>
            </a:r>
            <a:r>
              <a:rPr lang="en-US" altLang="ja-JP" sz="1150" b="1" dirty="0" smtClean="0">
                <a:latin typeface="+mj-ea"/>
                <a:ea typeface="+mj-ea"/>
              </a:rPr>
              <a:t>12</a:t>
            </a:r>
            <a:r>
              <a:rPr lang="ja-JP" altLang="en-US" sz="1150" b="1" dirty="0" smtClean="0">
                <a:latin typeface="+mj-ea"/>
                <a:ea typeface="+mj-ea"/>
              </a:rPr>
              <a:t>月</a:t>
            </a:r>
            <a:r>
              <a:rPr lang="en-US" altLang="ja-JP" sz="1150" b="1" dirty="0" smtClean="0">
                <a:latin typeface="+mj-ea"/>
                <a:ea typeface="+mj-ea"/>
              </a:rPr>
              <a:t>15</a:t>
            </a:r>
            <a:r>
              <a:rPr lang="ja-JP" altLang="en-US" sz="1150" b="1" dirty="0" smtClean="0">
                <a:latin typeface="+mj-ea"/>
                <a:ea typeface="+mj-ea"/>
              </a:rPr>
              <a:t>日。</a:t>
            </a:r>
            <a:endParaRPr lang="en-US" altLang="ja-JP" sz="1150" b="1" dirty="0" smtClean="0">
              <a:latin typeface="+mj-ea"/>
              <a:ea typeface="+mj-ea"/>
            </a:endParaRPr>
          </a:p>
          <a:p>
            <a:pPr marL="0" indent="0">
              <a:buNone/>
            </a:pPr>
            <a:r>
              <a:rPr lang="ja-JP" altLang="en-US" sz="1150" b="1" dirty="0" smtClean="0">
                <a:latin typeface="+mj-ea"/>
                <a:ea typeface="+mj-ea"/>
              </a:rPr>
              <a:t>上野宏</a:t>
            </a:r>
            <a:r>
              <a:rPr lang="en-US" altLang="ja-JP" sz="1150" b="1" dirty="0" smtClean="0">
                <a:latin typeface="+mj-ea"/>
                <a:ea typeface="+mj-ea"/>
              </a:rPr>
              <a:t>(2015a)</a:t>
            </a:r>
            <a:r>
              <a:rPr lang="ja-JP" altLang="en-US" sz="1150" b="1" dirty="0" smtClean="0">
                <a:latin typeface="+mj-ea"/>
                <a:ea typeface="+mj-ea"/>
              </a:rPr>
              <a:t> 、「 独立財政機関（</a:t>
            </a:r>
            <a:r>
              <a:rPr lang="en-US" altLang="ja-JP" sz="1150" b="1" dirty="0" smtClean="0">
                <a:latin typeface="+mj-ea"/>
                <a:ea typeface="+mj-ea"/>
              </a:rPr>
              <a:t>IFIs</a:t>
            </a:r>
            <a:r>
              <a:rPr lang="ja-JP" altLang="en-US" sz="1150" b="1" dirty="0" smtClean="0">
                <a:latin typeface="+mj-ea"/>
                <a:ea typeface="+mj-ea"/>
              </a:rPr>
              <a:t>）の活動内容とその評価：改定版」、日本評価学会</a:t>
            </a:r>
            <a:r>
              <a:rPr lang="en-US" altLang="ja-JP" sz="1150" b="1" dirty="0" smtClean="0">
                <a:latin typeface="+mj-ea"/>
                <a:ea typeface="+mj-ea"/>
              </a:rPr>
              <a:t>『</a:t>
            </a:r>
            <a:r>
              <a:rPr lang="ja-JP" altLang="en-US" sz="1150" b="1" dirty="0" smtClean="0">
                <a:latin typeface="+mj-ea"/>
                <a:ea typeface="+mj-ea"/>
              </a:rPr>
              <a:t>日本評価学会春季第</a:t>
            </a:r>
            <a:r>
              <a:rPr lang="en-US" altLang="ja-JP" sz="1150" b="1" dirty="0" smtClean="0">
                <a:latin typeface="+mj-ea"/>
                <a:ea typeface="+mj-ea"/>
              </a:rPr>
              <a:t>12</a:t>
            </a:r>
            <a:r>
              <a:rPr lang="ja-JP" altLang="en-US" sz="1150" b="1" dirty="0" smtClean="0">
                <a:latin typeface="+mj-ea"/>
                <a:ea typeface="+mj-ea"/>
              </a:rPr>
              <a:t>回全国大会発表要旨集</a:t>
            </a:r>
            <a:r>
              <a:rPr lang="en-US" altLang="ja-JP" sz="1150" b="1" dirty="0" smtClean="0">
                <a:latin typeface="+mj-ea"/>
                <a:ea typeface="+mj-ea"/>
              </a:rPr>
              <a:t>』pp.111-8</a:t>
            </a:r>
            <a:r>
              <a:rPr lang="ja-JP" altLang="en-US" sz="1150" b="1" dirty="0" err="1" smtClean="0">
                <a:latin typeface="+mj-ea"/>
                <a:ea typeface="+mj-ea"/>
              </a:rPr>
              <a:t>、</a:t>
            </a:r>
            <a:r>
              <a:rPr lang="en-US" altLang="ja-JP" sz="1150" b="1" dirty="0" smtClean="0">
                <a:latin typeface="+mj-ea"/>
                <a:ea typeface="+mj-ea"/>
              </a:rPr>
              <a:t>2015</a:t>
            </a:r>
            <a:r>
              <a:rPr lang="ja-JP" altLang="en-US" sz="1150" b="1" dirty="0" smtClean="0">
                <a:latin typeface="+mj-ea"/>
                <a:ea typeface="+mj-ea"/>
              </a:rPr>
              <a:t>年</a:t>
            </a:r>
            <a:r>
              <a:rPr lang="en-US" altLang="ja-JP" sz="1150" b="1" dirty="0" smtClean="0">
                <a:latin typeface="+mj-ea"/>
                <a:ea typeface="+mj-ea"/>
              </a:rPr>
              <a:t>6</a:t>
            </a:r>
            <a:r>
              <a:rPr lang="ja-JP" altLang="en-US" sz="1150" b="1" dirty="0" smtClean="0">
                <a:latin typeface="+mj-ea"/>
                <a:ea typeface="+mj-ea"/>
              </a:rPr>
              <a:t>月</a:t>
            </a:r>
            <a:r>
              <a:rPr lang="en-US" altLang="ja-JP" sz="1150" b="1" dirty="0" smtClean="0">
                <a:latin typeface="+mj-ea"/>
                <a:ea typeface="+mj-ea"/>
              </a:rPr>
              <a:t>30</a:t>
            </a:r>
            <a:r>
              <a:rPr lang="ja-JP" altLang="en-US" sz="1150" b="1" dirty="0" smtClean="0">
                <a:latin typeface="+mj-ea"/>
                <a:ea typeface="+mj-ea"/>
              </a:rPr>
              <a:t>日。</a:t>
            </a:r>
            <a:endParaRPr lang="en-US" altLang="ja-JP" sz="1150" b="1" dirty="0" smtClean="0">
              <a:latin typeface="+mj-ea"/>
              <a:ea typeface="+mj-ea"/>
            </a:endParaRPr>
          </a:p>
          <a:p>
            <a:pPr marL="0" indent="0">
              <a:buNone/>
            </a:pPr>
            <a:r>
              <a:rPr lang="ja-JP" altLang="en-US" sz="1150" b="1" dirty="0" smtClean="0">
                <a:latin typeface="+mj-ea"/>
                <a:ea typeface="+mj-ea"/>
              </a:rPr>
              <a:t>上野宏</a:t>
            </a:r>
            <a:r>
              <a:rPr lang="en-US" altLang="ja-JP" sz="1150" b="1" dirty="0" smtClean="0">
                <a:latin typeface="+mj-ea"/>
                <a:ea typeface="+mj-ea"/>
              </a:rPr>
              <a:t>(2015b)</a:t>
            </a:r>
            <a:r>
              <a:rPr lang="ja-JP" altLang="en-US" sz="1150" b="1" dirty="0" err="1" smtClean="0">
                <a:latin typeface="+mj-ea"/>
                <a:ea typeface="+mj-ea"/>
              </a:rPr>
              <a:t>、</a:t>
            </a:r>
            <a:r>
              <a:rPr lang="ja-JP" altLang="en-US" sz="1150" b="1" dirty="0" smtClean="0">
                <a:latin typeface="+mj-ea"/>
                <a:ea typeface="+mj-ea"/>
              </a:rPr>
              <a:t>「独立財政機関の定義とその評価基準」、統計研究会</a:t>
            </a:r>
            <a:r>
              <a:rPr lang="en-US" altLang="ja-JP" sz="1150" b="1" dirty="0" smtClean="0">
                <a:latin typeface="+mj-ea"/>
                <a:ea typeface="+mj-ea"/>
              </a:rPr>
              <a:t>『Eco-Forum』31(1)</a:t>
            </a:r>
            <a:r>
              <a:rPr lang="ja-JP" altLang="en-US" sz="1150" b="1" dirty="0" err="1" smtClean="0">
                <a:latin typeface="+mj-ea"/>
                <a:ea typeface="+mj-ea"/>
              </a:rPr>
              <a:t>、</a:t>
            </a:r>
            <a:r>
              <a:rPr lang="en-US" altLang="ja-JP" sz="1150" b="1" dirty="0" smtClean="0">
                <a:latin typeface="+mj-ea"/>
                <a:ea typeface="+mj-ea"/>
              </a:rPr>
              <a:t>pp.38-47</a:t>
            </a:r>
            <a:r>
              <a:rPr lang="ja-JP" altLang="en-US" sz="1150" b="1" dirty="0" err="1" smtClean="0">
                <a:latin typeface="+mj-ea"/>
                <a:ea typeface="+mj-ea"/>
              </a:rPr>
              <a:t>、</a:t>
            </a:r>
            <a:r>
              <a:rPr lang="en-US" altLang="ja-JP" sz="1150" b="1" dirty="0" smtClean="0">
                <a:latin typeface="+mj-ea"/>
                <a:ea typeface="+mj-ea"/>
              </a:rPr>
              <a:t>November 2015</a:t>
            </a:r>
            <a:r>
              <a:rPr lang="ja-JP" altLang="en-US" sz="1150" b="1" dirty="0" err="1" smtClean="0">
                <a:latin typeface="+mj-ea"/>
                <a:ea typeface="+mj-ea"/>
              </a:rPr>
              <a:t>。</a:t>
            </a:r>
            <a:endParaRPr lang="en-US" altLang="ja-JP" sz="1150" b="1" dirty="0" smtClean="0">
              <a:latin typeface="+mj-ea"/>
              <a:ea typeface="+mj-ea"/>
            </a:endParaRPr>
          </a:p>
          <a:p>
            <a:pPr marL="0" indent="0">
              <a:buNone/>
            </a:pPr>
            <a:r>
              <a:rPr lang="ja-JP" altLang="en-US" sz="1150" b="1" dirty="0" smtClean="0">
                <a:latin typeface="+mj-ea"/>
                <a:ea typeface="+mj-ea"/>
              </a:rPr>
              <a:t>上野宏</a:t>
            </a:r>
            <a:r>
              <a:rPr lang="en-US" altLang="ja-JP" sz="1150" b="1" dirty="0" smtClean="0">
                <a:latin typeface="+mj-ea"/>
                <a:ea typeface="+mj-ea"/>
              </a:rPr>
              <a:t>(2018),</a:t>
            </a:r>
            <a:r>
              <a:rPr lang="ja-JP" altLang="en-US" sz="1150" b="1" dirty="0" smtClean="0">
                <a:latin typeface="+mj-ea"/>
                <a:ea typeface="+mj-ea"/>
              </a:rPr>
              <a:t>“図： 独立財政機関、会計検査院、国会と行政の関係”、未公刊の図。</a:t>
            </a:r>
            <a:endParaRPr lang="en-US" altLang="ja-JP" sz="1150" b="1" dirty="0" smtClean="0">
              <a:latin typeface="+mj-ea"/>
              <a:ea typeface="+mj-ea"/>
            </a:endParaRPr>
          </a:p>
          <a:p>
            <a:pPr marL="0" indent="0">
              <a:buNone/>
            </a:pPr>
            <a:r>
              <a:rPr lang="ja-JP" altLang="en-US" sz="1150" b="1" dirty="0" smtClean="0">
                <a:latin typeface="+mj-ea"/>
                <a:ea typeface="+mj-ea"/>
              </a:rPr>
              <a:t>上野真城子</a:t>
            </a:r>
            <a:r>
              <a:rPr lang="en-US" altLang="ja-JP" sz="1150" b="1" dirty="0" smtClean="0">
                <a:latin typeface="+mj-ea"/>
                <a:ea typeface="+mj-ea"/>
              </a:rPr>
              <a:t>(2013)</a:t>
            </a:r>
            <a:r>
              <a:rPr lang="ja-JP" altLang="en-US" sz="1150" b="1" dirty="0" err="1" smtClean="0">
                <a:latin typeface="+mj-ea"/>
                <a:ea typeface="+mj-ea"/>
              </a:rPr>
              <a:t>、</a:t>
            </a:r>
            <a:r>
              <a:rPr lang="ja-JP" altLang="en-US" sz="1150" b="1" dirty="0" smtClean="0">
                <a:latin typeface="+mj-ea"/>
                <a:ea typeface="+mj-ea"/>
              </a:rPr>
              <a:t>「</a:t>
            </a:r>
            <a:r>
              <a:rPr lang="en-US" altLang="ja-JP" sz="1150" b="1" dirty="0" smtClean="0">
                <a:latin typeface="+mj-ea"/>
                <a:ea typeface="+mj-ea"/>
              </a:rPr>
              <a:t>2013</a:t>
            </a:r>
            <a:r>
              <a:rPr lang="ja-JP" altLang="en-US" sz="1150" b="1" dirty="0" smtClean="0">
                <a:latin typeface="+mj-ea"/>
                <a:ea typeface="+mj-ea"/>
              </a:rPr>
              <a:t>政策メッセ・ワークショップ：国会（立法府）における独立予算分析局の設置について」、</a:t>
            </a:r>
            <a:r>
              <a:rPr lang="en-US" altLang="ja-JP" sz="1150" b="1" dirty="0" smtClean="0">
                <a:latin typeface="+mj-ea"/>
                <a:ea typeface="+mj-ea"/>
              </a:rPr>
              <a:t>PP</a:t>
            </a:r>
            <a:r>
              <a:rPr lang="ja-JP" altLang="en-US" sz="1150" b="1" dirty="0" smtClean="0">
                <a:latin typeface="+mj-ea"/>
                <a:ea typeface="+mj-ea"/>
              </a:rPr>
              <a:t>Ｔ</a:t>
            </a:r>
            <a:r>
              <a:rPr lang="ja-JP" altLang="en-US" sz="1150" b="1" dirty="0">
                <a:latin typeface="+mj-ea"/>
                <a:ea typeface="+mj-ea"/>
              </a:rPr>
              <a:t>。</a:t>
            </a:r>
            <a:endParaRPr lang="en-US" altLang="ja-JP" sz="1150" b="1" dirty="0" smtClean="0">
              <a:latin typeface="+mj-ea"/>
              <a:ea typeface="+mj-ea"/>
            </a:endParaRPr>
          </a:p>
          <a:p>
            <a:pPr marL="0" indent="0">
              <a:buNone/>
            </a:pPr>
            <a:r>
              <a:rPr lang="ja-JP" altLang="en-US" sz="1150" b="1" dirty="0" smtClean="0">
                <a:latin typeface="+mj-ea"/>
                <a:ea typeface="+mj-ea"/>
              </a:rPr>
              <a:t>日経</a:t>
            </a:r>
            <a:r>
              <a:rPr lang="en-US" altLang="ja-JP" sz="1150" b="1" dirty="0" smtClean="0">
                <a:latin typeface="+mj-ea"/>
                <a:ea typeface="+mj-ea"/>
              </a:rPr>
              <a:t>(2018)</a:t>
            </a:r>
            <a:r>
              <a:rPr lang="ja-JP" altLang="en-US" sz="1150" b="1" dirty="0" smtClean="0">
                <a:latin typeface="+mj-ea"/>
                <a:ea typeface="+mj-ea"/>
              </a:rPr>
              <a:t>、日本経済新聞社「財政黒字化２５年度に」、</a:t>
            </a:r>
            <a:r>
              <a:rPr lang="en-US" altLang="ja-JP" sz="1150" b="1" dirty="0" smtClean="0">
                <a:latin typeface="+mj-ea"/>
                <a:ea typeface="+mj-ea"/>
              </a:rPr>
              <a:t>『</a:t>
            </a:r>
            <a:r>
              <a:rPr lang="ja-JP" altLang="en-US" sz="1150" b="1" dirty="0" smtClean="0">
                <a:latin typeface="+mj-ea"/>
                <a:ea typeface="+mj-ea"/>
              </a:rPr>
              <a:t>日本経済新聞</a:t>
            </a:r>
            <a:r>
              <a:rPr lang="en-US" altLang="ja-JP" sz="1150" b="1" dirty="0" smtClean="0">
                <a:latin typeface="+mj-ea"/>
                <a:ea typeface="+mj-ea"/>
              </a:rPr>
              <a:t>』2018</a:t>
            </a:r>
            <a:r>
              <a:rPr lang="ja-JP" altLang="en-US" sz="1150" b="1" dirty="0" smtClean="0">
                <a:latin typeface="+mj-ea"/>
                <a:ea typeface="+mj-ea"/>
              </a:rPr>
              <a:t>年５月２日朝刊、</a:t>
            </a:r>
            <a:r>
              <a:rPr lang="en-US" altLang="ja-JP" sz="1150" b="1" dirty="0" smtClean="0">
                <a:latin typeface="+mj-ea"/>
                <a:ea typeface="+mj-ea"/>
              </a:rPr>
              <a:t>p.1</a:t>
            </a:r>
            <a:r>
              <a:rPr lang="ja-JP" altLang="en-US" sz="1150" b="1" dirty="0" err="1" smtClean="0">
                <a:latin typeface="+mj-ea"/>
                <a:ea typeface="+mj-ea"/>
              </a:rPr>
              <a:t>。</a:t>
            </a:r>
            <a:endParaRPr lang="en-US" altLang="ja-JP" sz="1150" b="1" dirty="0" smtClean="0">
              <a:latin typeface="+mj-ea"/>
              <a:ea typeface="+mj-ea"/>
            </a:endParaRPr>
          </a:p>
          <a:p>
            <a:pPr marL="0" indent="0">
              <a:buNone/>
            </a:pPr>
            <a:r>
              <a:rPr lang="ja-JP" altLang="en-US" sz="1150" b="1" dirty="0" smtClean="0">
                <a:latin typeface="+mj-ea"/>
                <a:ea typeface="+mj-ea"/>
              </a:rPr>
              <a:t>田中秀明（</a:t>
            </a:r>
            <a:r>
              <a:rPr lang="en-US" altLang="ja-JP" sz="1150" b="1" dirty="0" smtClean="0">
                <a:latin typeface="+mj-ea"/>
                <a:ea typeface="+mj-ea"/>
              </a:rPr>
              <a:t>2015</a:t>
            </a:r>
            <a:r>
              <a:rPr lang="ja-JP" altLang="en-US" sz="1150" b="1" dirty="0" smtClean="0">
                <a:latin typeface="+mj-ea"/>
                <a:ea typeface="+mj-ea"/>
              </a:rPr>
              <a:t>）、「独立財政機関を巡る諸外国の動向と日本の課題」、統計研究会</a:t>
            </a:r>
            <a:r>
              <a:rPr lang="en-US" altLang="ja-JP" sz="1150" b="1" dirty="0" smtClean="0">
                <a:latin typeface="+mj-ea"/>
                <a:ea typeface="+mj-ea"/>
              </a:rPr>
              <a:t>『Eco-Forum』31(1)</a:t>
            </a:r>
            <a:r>
              <a:rPr lang="ja-JP" altLang="en-US" sz="1150" b="1" dirty="0" err="1" smtClean="0">
                <a:latin typeface="+mj-ea"/>
                <a:ea typeface="+mj-ea"/>
              </a:rPr>
              <a:t>、</a:t>
            </a:r>
            <a:r>
              <a:rPr lang="en-US" altLang="ja-JP" sz="1150" b="1" dirty="0" smtClean="0">
                <a:latin typeface="+mj-ea"/>
                <a:ea typeface="+mj-ea"/>
              </a:rPr>
              <a:t>pp.7-16</a:t>
            </a:r>
            <a:r>
              <a:rPr lang="ja-JP" altLang="en-US" sz="1150" b="1" dirty="0" err="1" smtClean="0">
                <a:latin typeface="+mj-ea"/>
                <a:ea typeface="+mj-ea"/>
              </a:rPr>
              <a:t>、</a:t>
            </a:r>
            <a:r>
              <a:rPr lang="en-US" altLang="ja-JP" sz="1150" b="1" dirty="0" smtClean="0">
                <a:latin typeface="+mj-ea"/>
                <a:ea typeface="+mj-ea"/>
              </a:rPr>
              <a:t>November 2015</a:t>
            </a:r>
            <a:r>
              <a:rPr lang="ja-JP" altLang="en-US" sz="1150" b="1" dirty="0" err="1" smtClean="0">
                <a:latin typeface="+mj-ea"/>
                <a:ea typeface="+mj-ea"/>
              </a:rPr>
              <a:t>。</a:t>
            </a:r>
            <a:endParaRPr lang="en-US" altLang="ja-JP" sz="1150" b="1" dirty="0" smtClean="0">
              <a:latin typeface="+mj-ea"/>
              <a:ea typeface="+mj-ea"/>
            </a:endParaRPr>
          </a:p>
          <a:p>
            <a:pPr marL="0" indent="0">
              <a:buNone/>
            </a:pPr>
            <a:r>
              <a:rPr lang="en-US" altLang="ja-JP" sz="1150" b="1" dirty="0" smtClean="0">
                <a:latin typeface="+mj-ea"/>
                <a:ea typeface="+mj-ea"/>
              </a:rPr>
              <a:t>OECD(2013), </a:t>
            </a:r>
            <a:r>
              <a:rPr lang="en-US" altLang="ja-JP" sz="1150" b="1" i="1" dirty="0" smtClean="0">
                <a:latin typeface="+mj-ea"/>
                <a:ea typeface="+mj-ea"/>
              </a:rPr>
              <a:t>OECD Principles for Independent fiscal Institutions</a:t>
            </a:r>
            <a:r>
              <a:rPr lang="en-US" altLang="ja-JP" sz="1150" b="1" dirty="0" smtClean="0">
                <a:latin typeface="+mj-ea"/>
                <a:ea typeface="+mj-ea"/>
              </a:rPr>
              <a:t>, February 12.</a:t>
            </a:r>
          </a:p>
          <a:p>
            <a:pPr marL="0" indent="0">
              <a:buNone/>
            </a:pPr>
            <a:r>
              <a:rPr lang="en-US" altLang="ja-JP" sz="1150" b="1" dirty="0" smtClean="0">
                <a:latin typeface="+mj-ea"/>
                <a:ea typeface="+mj-ea"/>
              </a:rPr>
              <a:t>OECD(2015), </a:t>
            </a:r>
            <a:r>
              <a:rPr lang="en-US" altLang="ja-JP" sz="1150" b="1" i="1" dirty="0" smtClean="0">
                <a:latin typeface="+mj-ea"/>
                <a:ea typeface="+mj-ea"/>
              </a:rPr>
              <a:t>Principles for Independent Fiscal Institutions and Country Notes</a:t>
            </a:r>
            <a:r>
              <a:rPr lang="en-US" altLang="ja-JP" sz="1150" b="1" dirty="0" smtClean="0">
                <a:latin typeface="+mj-ea"/>
                <a:ea typeface="+mj-ea"/>
              </a:rPr>
              <a:t>, a handout at 7th Annual Meeting of</a:t>
            </a:r>
            <a:r>
              <a:rPr lang="ja-JP" altLang="en-US" sz="1150" b="1" dirty="0" smtClean="0">
                <a:latin typeface="+mj-ea"/>
                <a:ea typeface="+mj-ea"/>
              </a:rPr>
              <a:t>　</a:t>
            </a:r>
            <a:r>
              <a:rPr lang="en-US" altLang="ja-JP" sz="1150" b="1" dirty="0" smtClean="0">
                <a:latin typeface="+mj-ea"/>
                <a:ea typeface="+mj-ea"/>
              </a:rPr>
              <a:t>OECD Parliamentary Budget Officials and </a:t>
            </a:r>
          </a:p>
          <a:p>
            <a:pPr marL="0" indent="0">
              <a:buNone/>
            </a:pPr>
            <a:r>
              <a:rPr lang="ja-JP" altLang="en-US" sz="1150" b="1" dirty="0">
                <a:latin typeface="+mj-ea"/>
                <a:ea typeface="+mj-ea"/>
              </a:rPr>
              <a:t>　</a:t>
            </a:r>
            <a:r>
              <a:rPr lang="ja-JP" altLang="en-US" sz="1150" b="1" dirty="0" smtClean="0">
                <a:latin typeface="+mj-ea"/>
                <a:ea typeface="+mj-ea"/>
              </a:rPr>
              <a:t>　　　　</a:t>
            </a:r>
            <a:r>
              <a:rPr lang="en-US" altLang="ja-JP" sz="1150" b="1" dirty="0" smtClean="0">
                <a:latin typeface="+mj-ea"/>
                <a:ea typeface="+mj-ea"/>
              </a:rPr>
              <a:t>Independent Fiscal Institutions, April 16-7, Vienna.</a:t>
            </a:r>
          </a:p>
          <a:p>
            <a:pPr marL="0" indent="0">
              <a:buNone/>
            </a:pPr>
            <a:r>
              <a:rPr lang="en-US" altLang="ja-JP" sz="1150" b="1" dirty="0" smtClean="0">
                <a:latin typeface="+mj-ea"/>
                <a:ea typeface="+mj-ea"/>
              </a:rPr>
              <a:t>Ueno, Makiko and Rudolph G. </a:t>
            </a:r>
            <a:r>
              <a:rPr lang="en-US" altLang="ja-JP" sz="1150" b="1" dirty="0" err="1" smtClean="0">
                <a:latin typeface="+mj-ea"/>
                <a:ea typeface="+mj-ea"/>
              </a:rPr>
              <a:t>Penner</a:t>
            </a:r>
            <a:r>
              <a:rPr lang="en-US" altLang="ja-JP" sz="1150" b="1" dirty="0" smtClean="0">
                <a:latin typeface="+mj-ea"/>
                <a:ea typeface="+mj-ea"/>
              </a:rPr>
              <a:t> (2004), “An Institution Model for Reforming Japan,” NIRA, </a:t>
            </a:r>
            <a:r>
              <a:rPr lang="en-US" altLang="ja-JP" sz="1150" b="1" i="1" dirty="0" smtClean="0">
                <a:latin typeface="+mj-ea"/>
                <a:ea typeface="+mj-ea"/>
              </a:rPr>
              <a:t>NIRA Research Output</a:t>
            </a:r>
            <a:r>
              <a:rPr lang="en-US" altLang="ja-JP" sz="1150" b="1" dirty="0" smtClean="0">
                <a:latin typeface="+mj-ea"/>
                <a:ea typeface="+mj-ea"/>
              </a:rPr>
              <a:t>, Vol.17, No.1, 2004.</a:t>
            </a:r>
            <a:endParaRPr lang="ja-JP" altLang="en-US" sz="1150" dirty="0"/>
          </a:p>
        </p:txBody>
      </p:sp>
      <p:sp>
        <p:nvSpPr>
          <p:cNvPr id="4" name="スライド番号プレースホルダー 3"/>
          <p:cNvSpPr>
            <a:spLocks noGrp="1"/>
          </p:cNvSpPr>
          <p:nvPr>
            <p:ph type="sldNum" sz="quarter" idx="12"/>
          </p:nvPr>
        </p:nvSpPr>
        <p:spPr/>
        <p:txBody>
          <a:bodyPr/>
          <a:lstStyle/>
          <a:p>
            <a:fld id="{88B06F6F-DB87-47E3-8053-E0F073396F1C}" type="slidenum">
              <a:rPr lang="ja-JP" altLang="en-US" smtClean="0">
                <a:solidFill>
                  <a:schemeClr val="tx1"/>
                </a:solidFill>
              </a:rPr>
              <a:pPr/>
              <a:t>25</a:t>
            </a:fld>
            <a:endParaRPr lang="ja-JP" altLang="en-US">
              <a:solidFill>
                <a:schemeClr val="tx1"/>
              </a:solidFill>
            </a:endParaRPr>
          </a:p>
        </p:txBody>
      </p:sp>
      <p:sp>
        <p:nvSpPr>
          <p:cNvPr id="5" name="正方形/長方形 4"/>
          <p:cNvSpPr/>
          <p:nvPr/>
        </p:nvSpPr>
        <p:spPr>
          <a:xfrm>
            <a:off x="838200" y="370114"/>
            <a:ext cx="10515600" cy="718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0911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sz="2800" dirty="0"/>
              <a:t>A.</a:t>
            </a:r>
            <a:r>
              <a:rPr lang="ja-JP" altLang="en-US" sz="2800" dirty="0"/>
              <a:t>日本の国家財政問題とその原因→</a:t>
            </a:r>
            <a:r>
              <a:rPr lang="en-US" altLang="ja-JP" sz="2800" dirty="0"/>
              <a:t>IFI</a:t>
            </a:r>
            <a:r>
              <a:rPr lang="ja-JP" altLang="en-US" sz="2800" dirty="0"/>
              <a:t>の必要性</a:t>
            </a:r>
            <a:r>
              <a:rPr lang="en-US" altLang="ja-JP" sz="2800" dirty="0"/>
              <a:t>(</a:t>
            </a:r>
            <a:r>
              <a:rPr lang="ja-JP" altLang="en-US" sz="2800" dirty="0"/>
              <a:t>つづき</a:t>
            </a:r>
            <a:r>
              <a:rPr lang="en-US" altLang="ja-JP" sz="2800" dirty="0" smtClean="0"/>
              <a:t>)</a:t>
            </a:r>
            <a:r>
              <a:rPr lang="ja-JP" altLang="en-US" sz="2800" dirty="0" smtClean="0"/>
              <a:t>：</a:t>
            </a:r>
            <a:r>
              <a:rPr lang="en-US" altLang="ja-JP" sz="2800" dirty="0" smtClean="0"/>
              <a:t/>
            </a:r>
            <a:br>
              <a:rPr lang="en-US" altLang="ja-JP" sz="2800" dirty="0" smtClean="0"/>
            </a:br>
            <a:r>
              <a:rPr lang="ja-JP" altLang="en-US" sz="2800" dirty="0"/>
              <a:t>日本</a:t>
            </a:r>
            <a:r>
              <a:rPr lang="ja-JP" altLang="en-US" sz="2800" dirty="0" smtClean="0"/>
              <a:t>における経済の楽観的見通しと実績</a:t>
            </a:r>
            <a:endParaRPr kumimoji="1" lang="ja-JP" altLang="en-US" sz="2800" dirty="0"/>
          </a:p>
        </p:txBody>
      </p:sp>
      <p:sp>
        <p:nvSpPr>
          <p:cNvPr id="3" name="コンテンツ プレースホルダー 2"/>
          <p:cNvSpPr>
            <a:spLocks noGrp="1"/>
          </p:cNvSpPr>
          <p:nvPr>
            <p:ph idx="1"/>
          </p:nvPr>
        </p:nvSpPr>
        <p:spPr>
          <a:xfrm>
            <a:off x="119743" y="2187574"/>
            <a:ext cx="11440886" cy="4351338"/>
          </a:xfrm>
        </p:spPr>
        <p:txBody>
          <a:bodyPr>
            <a:normAutofit/>
          </a:bodyPr>
          <a:lstStyle/>
          <a:p>
            <a:pPr marL="0" indent="0" algn="ctr">
              <a:buNone/>
            </a:pPr>
            <a:endParaRPr kumimoji="1" lang="en-US" altLang="ja-JP" dirty="0" smtClean="0"/>
          </a:p>
          <a:p>
            <a:pPr marL="0" indent="0">
              <a:buNone/>
            </a:pPr>
            <a:endParaRPr lang="en-US" altLang="ja-JP" dirty="0"/>
          </a:p>
          <a:p>
            <a:pPr marL="0" indent="0">
              <a:buNone/>
            </a:pPr>
            <a:endParaRPr kumimoji="1" lang="en-US" altLang="ja-JP" dirty="0" smtClean="0"/>
          </a:p>
          <a:p>
            <a:pPr marL="0" indent="0" algn="ctr">
              <a:buNone/>
            </a:pPr>
            <a:endParaRPr lang="en-US" altLang="ja-JP" dirty="0" smtClean="0"/>
          </a:p>
          <a:p>
            <a:pPr marL="0" indent="0" algn="ctr">
              <a:buNone/>
            </a:pPr>
            <a:endParaRPr lang="en-US" altLang="ja-JP" dirty="0"/>
          </a:p>
          <a:p>
            <a:pPr marL="0" indent="0" algn="ctr">
              <a:buNone/>
            </a:pPr>
            <a:endParaRPr lang="en-US" altLang="ja-JP" dirty="0" smtClean="0"/>
          </a:p>
          <a:p>
            <a:pPr marL="0" indent="0">
              <a:buNone/>
            </a:pPr>
            <a:r>
              <a:rPr lang="ja-JP" altLang="en-US" sz="1800" dirty="0" smtClean="0"/>
              <a:t> 出典：井堀</a:t>
            </a:r>
            <a:r>
              <a:rPr lang="en-US" altLang="ja-JP" sz="1800" dirty="0" smtClean="0"/>
              <a:t>(2015)p.21</a:t>
            </a:r>
          </a:p>
          <a:p>
            <a:pPr marL="0" indent="0">
              <a:buNone/>
            </a:pPr>
            <a:r>
              <a:rPr lang="ja-JP" altLang="en-US" sz="1800" dirty="0"/>
              <a:t>（</a:t>
            </a:r>
            <a:r>
              <a:rPr lang="ja-JP" altLang="en-US" sz="1800" dirty="0" smtClean="0"/>
              <a:t>読みにくいので、別紙も</a:t>
            </a:r>
            <a:endParaRPr lang="en-US" altLang="ja-JP" sz="1800" dirty="0" smtClean="0"/>
          </a:p>
          <a:p>
            <a:pPr marL="0" indent="0">
              <a:buNone/>
            </a:pPr>
            <a:r>
              <a:rPr lang="ja-JP" altLang="en-US" sz="1800" dirty="0"/>
              <a:t>　</a:t>
            </a:r>
            <a:r>
              <a:rPr lang="ja-JP" altLang="en-US" sz="1800" dirty="0" smtClean="0"/>
              <a:t>参照）</a:t>
            </a:r>
            <a:endParaRPr lang="en-US" altLang="ja-JP" sz="1800" dirty="0" smtClean="0"/>
          </a:p>
          <a:p>
            <a:pPr marL="0" indent="0" algn="ctr">
              <a:buNone/>
            </a:pPr>
            <a:endParaRPr lang="en-US" altLang="ja-JP"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t>3</a:t>
            </a:fld>
            <a:endParaRPr kumimoji="1" lang="ja-JP" altLang="en-US"/>
          </a:p>
        </p:txBody>
      </p:sp>
      <p:sp>
        <p:nvSpPr>
          <p:cNvPr id="5" name="正方形/長方形 4"/>
          <p:cNvSpPr/>
          <p:nvPr/>
        </p:nvSpPr>
        <p:spPr>
          <a:xfrm>
            <a:off x="838200" y="255020"/>
            <a:ext cx="10515600" cy="7728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113313726"/>
              </p:ext>
            </p:extLst>
          </p:nvPr>
        </p:nvGraphicFramePr>
        <p:xfrm>
          <a:off x="2581873" y="1378459"/>
          <a:ext cx="8978756" cy="4977891"/>
        </p:xfrm>
        <a:graphic>
          <a:graphicData uri="http://schemas.openxmlformats.org/presentationml/2006/ole">
            <mc:AlternateContent xmlns:mc="http://schemas.openxmlformats.org/markup-compatibility/2006">
              <mc:Choice xmlns:v="urn:schemas-microsoft-com:vml" Requires="v">
                <p:oleObj spid="_x0000_s2170" name="文書" r:id="rId3" imgW="5399532" imgH="2971130" progId="Word.Document.12">
                  <p:embed/>
                </p:oleObj>
              </mc:Choice>
              <mc:Fallback>
                <p:oleObj name="文書" r:id="rId3" imgW="5399532" imgH="2971130" progId="Word.Document.12">
                  <p:embed/>
                  <p:pic>
                    <p:nvPicPr>
                      <p:cNvPr id="0" name=""/>
                      <p:cNvPicPr/>
                      <p:nvPr/>
                    </p:nvPicPr>
                    <p:blipFill>
                      <a:blip r:embed="rId4"/>
                      <a:stretch>
                        <a:fillRect/>
                      </a:stretch>
                    </p:blipFill>
                    <p:spPr>
                      <a:xfrm>
                        <a:off x="2581873" y="1378459"/>
                        <a:ext cx="8978756" cy="4977891"/>
                      </a:xfrm>
                      <a:prstGeom prst="rect">
                        <a:avLst/>
                      </a:prstGeom>
                    </p:spPr>
                  </p:pic>
                </p:oleObj>
              </mc:Fallback>
            </mc:AlternateContent>
          </a:graphicData>
        </a:graphic>
      </p:graphicFrame>
    </p:spTree>
    <p:extLst>
      <p:ext uri="{BB962C8B-B14F-4D97-AF65-F5344CB8AC3E}">
        <p14:creationId xmlns:p14="http://schemas.microsoft.com/office/powerpoint/2010/main" val="286338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56104"/>
          </a:xfrm>
        </p:spPr>
        <p:txBody>
          <a:bodyPr>
            <a:normAutofit/>
          </a:bodyPr>
          <a:lstStyle/>
          <a:p>
            <a:pPr algn="ctr"/>
            <a:r>
              <a:rPr lang="en-US" altLang="ja-JP" sz="2800" dirty="0"/>
              <a:t>A.</a:t>
            </a:r>
            <a:r>
              <a:rPr lang="ja-JP" altLang="en-US" sz="2800" dirty="0"/>
              <a:t>日本の国家財政問題とその原因→</a:t>
            </a:r>
            <a:r>
              <a:rPr lang="en-US" altLang="ja-JP" sz="2800" b="1" dirty="0">
                <a:latin typeface="+mj-ea"/>
              </a:rPr>
              <a:t>IFI</a:t>
            </a:r>
            <a:r>
              <a:rPr lang="ja-JP" altLang="en-US" sz="2800" dirty="0"/>
              <a:t>の</a:t>
            </a:r>
            <a:r>
              <a:rPr lang="ja-JP" altLang="en-US" sz="2800" dirty="0" smtClean="0"/>
              <a:t>必要性</a:t>
            </a:r>
            <a:r>
              <a:rPr lang="en-US" altLang="ja-JP" sz="2800" dirty="0" smtClean="0"/>
              <a:t>(</a:t>
            </a:r>
            <a:r>
              <a:rPr lang="ja-JP" altLang="en-US" sz="2800" dirty="0" smtClean="0"/>
              <a:t>つづき</a:t>
            </a:r>
            <a:r>
              <a:rPr lang="en-US" altLang="ja-JP" sz="2800" dirty="0" smtClean="0"/>
              <a:t>)</a:t>
            </a:r>
            <a:endParaRPr kumimoji="1" lang="ja-JP" altLang="en-US" sz="2800" dirty="0"/>
          </a:p>
        </p:txBody>
      </p:sp>
      <p:sp>
        <p:nvSpPr>
          <p:cNvPr id="3" name="コンテンツ プレースホルダー 2"/>
          <p:cNvSpPr>
            <a:spLocks noGrp="1"/>
          </p:cNvSpPr>
          <p:nvPr>
            <p:ph idx="1"/>
          </p:nvPr>
        </p:nvSpPr>
        <p:spPr>
          <a:xfrm>
            <a:off x="838200" y="1382486"/>
            <a:ext cx="10515600" cy="4822371"/>
          </a:xfrm>
        </p:spPr>
        <p:txBody>
          <a:bodyPr>
            <a:normAutofit fontScale="62500" lnSpcReduction="20000"/>
          </a:bodyPr>
          <a:lstStyle/>
          <a:p>
            <a:pPr marL="0" indent="0">
              <a:buNone/>
            </a:pPr>
            <a:r>
              <a:rPr lang="en-US" altLang="ja-JP" dirty="0" smtClean="0"/>
              <a:t>d. OECD</a:t>
            </a:r>
            <a:r>
              <a:rPr lang="ja-JP" altLang="en-US" dirty="0" smtClean="0"/>
              <a:t>諸国の動き。</a:t>
            </a:r>
            <a:endParaRPr lang="en-US" altLang="ja-JP" dirty="0" smtClean="0"/>
          </a:p>
          <a:p>
            <a:pPr marL="0" indent="0">
              <a:buNone/>
            </a:pPr>
            <a:r>
              <a:rPr lang="ja-JP" altLang="en-US" dirty="0" smtClean="0"/>
              <a:t>　①リーマンショック</a:t>
            </a:r>
            <a:r>
              <a:rPr lang="ja-JP" altLang="en-US" dirty="0"/>
              <a:t>以降、多くの先進国で財政が悪化。</a:t>
            </a:r>
            <a:endParaRPr lang="en-US" altLang="ja-JP" dirty="0"/>
          </a:p>
          <a:p>
            <a:pPr marL="0" indent="0">
              <a:buNone/>
            </a:pPr>
            <a:r>
              <a:rPr lang="ja-JP" altLang="en-US" dirty="0"/>
              <a:t>　</a:t>
            </a:r>
            <a:r>
              <a:rPr lang="ja-JP" altLang="en-US" dirty="0" smtClean="0"/>
              <a:t>②その</a:t>
            </a:r>
            <a:r>
              <a:rPr lang="ja-JP" altLang="en-US" dirty="0"/>
              <a:t>対策として</a:t>
            </a:r>
            <a:r>
              <a:rPr lang="ja-JP" altLang="en-US" dirty="0" smtClean="0"/>
              <a:t>、</a:t>
            </a:r>
            <a:r>
              <a:rPr lang="ja-JP" altLang="en-US" dirty="0"/>
              <a:t>㋐</a:t>
            </a:r>
            <a:r>
              <a:rPr lang="ja-JP" altLang="en-US" dirty="0" smtClean="0"/>
              <a:t>財政</a:t>
            </a:r>
            <a:r>
              <a:rPr lang="ja-JP" altLang="en-US" dirty="0"/>
              <a:t>赤字制限法</a:t>
            </a:r>
            <a:r>
              <a:rPr lang="ja-JP" altLang="en-US" dirty="0" smtClean="0"/>
              <a:t>、㋑拘束的</a:t>
            </a:r>
            <a:r>
              <a:rPr lang="ja-JP" altLang="en-US" dirty="0"/>
              <a:t>な中期財政枠組み</a:t>
            </a:r>
            <a:r>
              <a:rPr lang="ja-JP" altLang="en-US" dirty="0" smtClean="0"/>
              <a:t>、㋒独立</a:t>
            </a:r>
            <a:r>
              <a:rPr lang="ja-JP" altLang="en-US" dirty="0"/>
              <a:t>財政機関（</a:t>
            </a:r>
            <a:r>
              <a:rPr lang="en-US" altLang="ja-JP" dirty="0"/>
              <a:t>IFI</a:t>
            </a:r>
            <a:r>
              <a:rPr lang="ja-JP" altLang="en-US" dirty="0" smtClean="0"/>
              <a:t>）、</a:t>
            </a:r>
            <a:endParaRPr lang="en-US" altLang="ja-JP" dirty="0" smtClean="0"/>
          </a:p>
          <a:p>
            <a:pPr marL="0" indent="0">
              <a:buNone/>
            </a:pPr>
            <a:r>
              <a:rPr lang="ja-JP" altLang="en-US" dirty="0"/>
              <a:t>　</a:t>
            </a:r>
            <a:r>
              <a:rPr lang="ja-JP" altLang="en-US" dirty="0" smtClean="0"/>
              <a:t>　　の３点セットが導入されて</a:t>
            </a:r>
            <a:r>
              <a:rPr lang="ja-JP" altLang="en-US" dirty="0"/>
              <a:t>きた。（田中</a:t>
            </a:r>
            <a:r>
              <a:rPr lang="en-US" altLang="ja-JP" dirty="0"/>
              <a:t>2015</a:t>
            </a:r>
            <a:r>
              <a:rPr lang="ja-JP" altLang="en-US" dirty="0" smtClean="0"/>
              <a:t>）</a:t>
            </a:r>
            <a:endParaRPr lang="en-US" altLang="ja-JP" dirty="0"/>
          </a:p>
          <a:p>
            <a:pPr marL="0" indent="0">
              <a:buNone/>
            </a:pPr>
            <a:r>
              <a:rPr lang="en-US" altLang="ja-JP" dirty="0" smtClean="0"/>
              <a:t>e. </a:t>
            </a:r>
            <a:r>
              <a:rPr lang="ja-JP" altLang="en-US" dirty="0" smtClean="0"/>
              <a:t>日本の上記</a:t>
            </a:r>
            <a:r>
              <a:rPr lang="en-US" altLang="ja-JP" dirty="0" smtClean="0"/>
              <a:t>a-c</a:t>
            </a:r>
            <a:r>
              <a:rPr lang="ja-JP" altLang="en-US" dirty="0" smtClean="0"/>
              <a:t>問題への提言。</a:t>
            </a:r>
            <a:endParaRPr lang="en-US" altLang="ja-JP" dirty="0" smtClean="0"/>
          </a:p>
          <a:p>
            <a:pPr marL="0" indent="0">
              <a:buNone/>
            </a:pPr>
            <a:r>
              <a:rPr lang="ja-JP" altLang="en-US" dirty="0" smtClean="0"/>
              <a:t>　　日本も、上記</a:t>
            </a:r>
            <a:r>
              <a:rPr lang="en-US" altLang="ja-JP" dirty="0" smtClean="0"/>
              <a:t>d</a:t>
            </a:r>
            <a:r>
              <a:rPr lang="ja-JP" altLang="en-US" dirty="0" smtClean="0"/>
              <a:t>②の</a:t>
            </a:r>
            <a:r>
              <a:rPr lang="en-US" altLang="ja-JP" dirty="0" smtClean="0"/>
              <a:t>3</a:t>
            </a:r>
            <a:r>
              <a:rPr lang="ja-JP" altLang="en-US" dirty="0" smtClean="0"/>
              <a:t>点を導入し、中長期の財政持続可能性を達成すべきである。</a:t>
            </a:r>
            <a:endParaRPr lang="en-US" altLang="ja-JP" dirty="0" smtClean="0"/>
          </a:p>
          <a:p>
            <a:pPr marL="0" indent="0">
              <a:buNone/>
            </a:pPr>
            <a:r>
              <a:rPr lang="en-US" altLang="ja-JP" dirty="0"/>
              <a:t>f</a:t>
            </a:r>
            <a:r>
              <a:rPr lang="ja-JP" altLang="en-US" dirty="0" err="1" smtClean="0"/>
              <a:t>．</a:t>
            </a:r>
            <a:r>
              <a:rPr lang="ja-JP" altLang="en-US" dirty="0" smtClean="0"/>
              <a:t>評価学会勉強会の提言。</a:t>
            </a:r>
            <a:endParaRPr lang="en-US" altLang="ja-JP" dirty="0" smtClean="0"/>
          </a:p>
          <a:p>
            <a:pPr marL="0" indent="0">
              <a:buNone/>
            </a:pPr>
            <a:r>
              <a:rPr lang="ja-JP" altLang="en-US" dirty="0"/>
              <a:t>　</a:t>
            </a:r>
            <a:r>
              <a:rPr lang="ja-JP" altLang="en-US" dirty="0" smtClean="0"/>
              <a:t>　勉強会は</a:t>
            </a:r>
            <a:r>
              <a:rPr lang="ja-JP" altLang="en-US" dirty="0"/>
              <a:t>、</a:t>
            </a:r>
            <a:r>
              <a:rPr lang="ja-JP" altLang="en-US" dirty="0" smtClean="0"/>
              <a:t>これら</a:t>
            </a:r>
            <a:r>
              <a:rPr lang="en-US" altLang="ja-JP" dirty="0" smtClean="0"/>
              <a:t>3</a:t>
            </a:r>
            <a:r>
              <a:rPr lang="ja-JP" altLang="en-US" dirty="0" smtClean="0"/>
              <a:t>点のうち評価学会と関連が深い</a:t>
            </a:r>
            <a:r>
              <a:rPr lang="en-US" altLang="ja-JP" u="sng" dirty="0" smtClean="0"/>
              <a:t>IFI</a:t>
            </a:r>
            <a:r>
              <a:rPr lang="ja-JP" altLang="en-US" u="sng" dirty="0" smtClean="0"/>
              <a:t>を、日本国会に</a:t>
            </a:r>
            <a:r>
              <a:rPr lang="ja-JP" altLang="en-US" u="sng" dirty="0"/>
              <a:t>付置</a:t>
            </a:r>
            <a:r>
              <a:rPr lang="ja-JP" altLang="en-US" u="sng" dirty="0" smtClean="0"/>
              <a:t>する</a:t>
            </a:r>
            <a:r>
              <a:rPr lang="ja-JP" altLang="en-US" dirty="0" smtClean="0"/>
              <a:t>ことを提言する。</a:t>
            </a:r>
            <a:endParaRPr lang="en-US" altLang="ja-JP" dirty="0" smtClean="0"/>
          </a:p>
          <a:p>
            <a:pPr marL="0" indent="0">
              <a:buNone/>
            </a:pPr>
            <a:r>
              <a:rPr lang="ja-JP" altLang="en-US" dirty="0"/>
              <a:t>　</a:t>
            </a:r>
            <a:r>
              <a:rPr lang="ja-JP" altLang="en-US" dirty="0" smtClean="0"/>
              <a:t>　</a:t>
            </a:r>
            <a:r>
              <a:rPr lang="en-US" altLang="ja-JP" dirty="0" smtClean="0"/>
              <a:t>IFI</a:t>
            </a:r>
            <a:r>
              <a:rPr lang="ja-JP" altLang="en-US" dirty="0" smtClean="0"/>
              <a:t>は、国会の政策分析・評価</a:t>
            </a:r>
            <a:r>
              <a:rPr lang="ja-JP" altLang="en-US" dirty="0"/>
              <a:t>機能</a:t>
            </a:r>
            <a:r>
              <a:rPr lang="ja-JP" altLang="en-US" dirty="0" smtClean="0"/>
              <a:t>の強化に、非常に貢献できると考える。</a:t>
            </a:r>
            <a:endParaRPr lang="en-US" altLang="ja-JP" dirty="0" smtClean="0"/>
          </a:p>
          <a:p>
            <a:pPr marL="0" indent="0">
              <a:buNone/>
            </a:pPr>
            <a:r>
              <a:rPr lang="ja-JP" altLang="en-US" dirty="0"/>
              <a:t>　</a:t>
            </a:r>
            <a:r>
              <a:rPr lang="ja-JP" altLang="en-US" dirty="0" smtClean="0"/>
              <a:t>　</a:t>
            </a:r>
            <a:endParaRPr lang="en-US" altLang="ja-JP" dirty="0" smtClean="0"/>
          </a:p>
          <a:p>
            <a:pPr marL="0" indent="0">
              <a:buNone/>
            </a:pPr>
            <a:r>
              <a:rPr lang="ja-JP" altLang="en-US" dirty="0"/>
              <a:t>　</a:t>
            </a:r>
            <a:r>
              <a:rPr lang="ja-JP" altLang="en-US" dirty="0" smtClean="0"/>
              <a:t>　その</a:t>
            </a:r>
            <a:r>
              <a:rPr lang="ja-JP" altLang="en-US" dirty="0"/>
              <a:t>為</a:t>
            </a:r>
            <a:r>
              <a:rPr lang="ja-JP" altLang="en-US" dirty="0" smtClean="0"/>
              <a:t>に勉強会は、</a:t>
            </a:r>
            <a:r>
              <a:rPr lang="en-US" altLang="ja-JP" dirty="0" smtClean="0"/>
              <a:t>IFI</a:t>
            </a:r>
            <a:r>
              <a:rPr lang="ja-JP" altLang="en-US" dirty="0" smtClean="0"/>
              <a:t>の目的・定義・活動内容・</a:t>
            </a:r>
            <a:r>
              <a:rPr lang="en-US" altLang="ja-JP" dirty="0" smtClean="0"/>
              <a:t>OECD</a:t>
            </a:r>
            <a:r>
              <a:rPr lang="ja-JP" altLang="en-US" dirty="0" smtClean="0"/>
              <a:t>諸国の事例・他機関との関係などを検討し、</a:t>
            </a:r>
            <a:endParaRPr lang="en-US" altLang="ja-JP" dirty="0" smtClean="0"/>
          </a:p>
          <a:p>
            <a:pPr marL="0" indent="0">
              <a:buNone/>
            </a:pPr>
            <a:r>
              <a:rPr lang="ja-JP" altLang="en-US" dirty="0"/>
              <a:t>　</a:t>
            </a:r>
            <a:r>
              <a:rPr lang="ja-JP" altLang="en-US" dirty="0" smtClean="0"/>
              <a:t>　日本の政治風土・体質の改善、国民の対政府信頼の回復に貢献する</a:t>
            </a:r>
            <a:r>
              <a:rPr lang="en-US" altLang="ja-JP" dirty="0" smtClean="0"/>
              <a:t>IFI</a:t>
            </a:r>
            <a:r>
              <a:rPr lang="ja-JP" altLang="en-US" dirty="0"/>
              <a:t>の</a:t>
            </a:r>
            <a:r>
              <a:rPr lang="ja-JP" altLang="en-US" dirty="0" smtClean="0"/>
              <a:t>提言を目指す。</a:t>
            </a:r>
            <a:endParaRPr lang="en-US" altLang="ja-JP" dirty="0" smtClean="0"/>
          </a:p>
          <a:p>
            <a:pPr marL="0" indent="0">
              <a:buNone/>
            </a:pPr>
            <a:r>
              <a:rPr lang="ja-JP" altLang="en-US" dirty="0"/>
              <a:t>　</a:t>
            </a:r>
            <a:r>
              <a:rPr lang="ja-JP" altLang="en-US" dirty="0" smtClean="0"/>
              <a:t>　この“</a:t>
            </a:r>
            <a:r>
              <a:rPr lang="ja-JP" altLang="en-US" dirty="0"/>
              <a:t>提言案</a:t>
            </a:r>
            <a:r>
              <a:rPr lang="ja-JP" altLang="en-US" dirty="0" smtClean="0"/>
              <a:t>”は、①今までに理解できた</a:t>
            </a:r>
            <a:r>
              <a:rPr lang="en-US" altLang="ja-JP" dirty="0" smtClean="0"/>
              <a:t>IFI</a:t>
            </a:r>
            <a:r>
              <a:rPr lang="ja-JP" altLang="en-US" dirty="0"/>
              <a:t>概要</a:t>
            </a:r>
            <a:r>
              <a:rPr lang="ja-JP" altLang="en-US" dirty="0" smtClean="0"/>
              <a:t>と、他国の例を提供し；②国民と国会議員の議論のため</a:t>
            </a:r>
            <a:endParaRPr lang="en-US" altLang="ja-JP" dirty="0" smtClean="0"/>
          </a:p>
          <a:p>
            <a:pPr marL="0" indent="0">
              <a:buNone/>
            </a:pPr>
            <a:r>
              <a:rPr lang="ja-JP" altLang="en-US" dirty="0"/>
              <a:t>　</a:t>
            </a:r>
            <a:r>
              <a:rPr lang="ja-JP" altLang="en-US" dirty="0" smtClean="0"/>
              <a:t>　のための叩き台を提供し；③</a:t>
            </a:r>
            <a:r>
              <a:rPr lang="en-US" altLang="ja-JP" dirty="0" smtClean="0"/>
              <a:t>IFI</a:t>
            </a:r>
            <a:r>
              <a:rPr lang="ja-JP" altLang="en-US" dirty="0" smtClean="0"/>
              <a:t>と、会計検査院、評価法による政策評価と従来から国会にある常設、特別</a:t>
            </a:r>
            <a:endParaRPr lang="en-US" altLang="ja-JP" dirty="0" smtClean="0"/>
          </a:p>
          <a:p>
            <a:pPr marL="0" indent="0">
              <a:buNone/>
            </a:pPr>
            <a:r>
              <a:rPr lang="ja-JP" altLang="en-US" dirty="0"/>
              <a:t>　</a:t>
            </a:r>
            <a:r>
              <a:rPr lang="ja-JP" altLang="en-US" dirty="0" smtClean="0"/>
              <a:t>　委員会などとの関係を説明する。</a:t>
            </a:r>
            <a:endParaRPr lang="en-US" altLang="ja-JP" dirty="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4</a:t>
            </a:fld>
            <a:endParaRPr kumimoji="1" lang="ja-JP" altLang="en-US" dirty="0">
              <a:solidFill>
                <a:schemeClr val="tx1"/>
              </a:solidFill>
            </a:endParaRPr>
          </a:p>
        </p:txBody>
      </p:sp>
      <p:sp>
        <p:nvSpPr>
          <p:cNvPr id="5" name="正方形/長方形 4"/>
          <p:cNvSpPr/>
          <p:nvPr/>
        </p:nvSpPr>
        <p:spPr>
          <a:xfrm>
            <a:off x="762000" y="471035"/>
            <a:ext cx="10515600" cy="5442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下矢印 5"/>
          <p:cNvSpPr/>
          <p:nvPr/>
        </p:nvSpPr>
        <p:spPr>
          <a:xfrm>
            <a:off x="3483429" y="4191000"/>
            <a:ext cx="1540546" cy="337458"/>
          </a:xfrm>
          <a:prstGeom prst="downArrow">
            <a:avLst>
              <a:gd name="adj1" fmla="val 50000"/>
              <a:gd name="adj2" fmla="val 53448"/>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30973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12371" y="565604"/>
            <a:ext cx="10482943" cy="1012371"/>
          </a:xfrm>
        </p:spPr>
        <p:txBody>
          <a:bodyPr>
            <a:normAutofit fontScale="90000"/>
          </a:bodyPr>
          <a:lstStyle/>
          <a:p>
            <a:pPr algn="ctr"/>
            <a:r>
              <a:rPr lang="en-US" altLang="ja-JP" dirty="0" smtClean="0"/>
              <a:t/>
            </a:r>
            <a:br>
              <a:rPr lang="en-US" altLang="ja-JP" dirty="0" smtClean="0"/>
            </a:br>
            <a:r>
              <a:rPr lang="en-US" altLang="ja-JP" dirty="0" smtClean="0"/>
              <a:t/>
            </a:r>
            <a:br>
              <a:rPr lang="en-US" altLang="ja-JP" dirty="0" smtClean="0"/>
            </a:br>
            <a:r>
              <a:rPr lang="en-US" altLang="ja-JP" dirty="0" smtClean="0"/>
              <a:t>B</a:t>
            </a:r>
            <a:r>
              <a:rPr lang="en-US" altLang="ja-JP" dirty="0"/>
              <a:t>.</a:t>
            </a:r>
            <a:r>
              <a:rPr lang="ja-JP" altLang="en-US" dirty="0"/>
              <a:t> なぜ国会に付置するのか？</a:t>
            </a:r>
            <a:r>
              <a:rPr lang="en-US" altLang="ja-JP" dirty="0"/>
              <a:t/>
            </a:r>
            <a:br>
              <a:rPr lang="en-US" altLang="ja-JP" dirty="0"/>
            </a:br>
            <a:r>
              <a:rPr lang="ja-JP" altLang="en-US" sz="3300" dirty="0" smtClean="0"/>
              <a:t>（１</a:t>
            </a:r>
            <a:r>
              <a:rPr lang="ja-JP" altLang="en-US" sz="3300" dirty="0"/>
              <a:t>）</a:t>
            </a:r>
            <a:r>
              <a:rPr lang="ja-JP" altLang="en-US" sz="3100" dirty="0" smtClean="0"/>
              <a:t>一般的理由</a:t>
            </a:r>
            <a:r>
              <a:rPr lang="en-US" altLang="ja-JP" dirty="0"/>
              <a:t/>
            </a:r>
            <a:br>
              <a:rPr lang="en-US" altLang="ja-JP" dirty="0"/>
            </a:b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838200" y="1556657"/>
            <a:ext cx="10515600" cy="4648200"/>
          </a:xfrm>
        </p:spPr>
        <p:txBody>
          <a:bodyPr>
            <a:normAutofit lnSpcReduction="10000"/>
          </a:bodyPr>
          <a:lstStyle/>
          <a:p>
            <a:pPr marL="0" indent="0">
              <a:buNone/>
            </a:pPr>
            <a:r>
              <a:rPr kumimoji="1" lang="ja-JP" altLang="en-US" sz="2000" dirty="0" smtClean="0"/>
              <a:t>既存</a:t>
            </a:r>
            <a:r>
              <a:rPr kumimoji="1" lang="en-US" altLang="ja-JP" sz="2000" dirty="0" smtClean="0"/>
              <a:t>IFI</a:t>
            </a:r>
            <a:r>
              <a:rPr kumimoji="1" lang="ja-JP" altLang="en-US" sz="2000" dirty="0" smtClean="0"/>
              <a:t>は、政府機構の中で、いろいろな機関（国会、行政府、完全独立機関、会計監査機関、中央銀行）に所属して作られている（上野</a:t>
            </a:r>
            <a:r>
              <a:rPr kumimoji="1" lang="en-US" altLang="ja-JP" sz="2000" dirty="0" smtClean="0"/>
              <a:t>2013</a:t>
            </a:r>
            <a:r>
              <a:rPr kumimoji="1" lang="ja-JP" altLang="en-US" sz="2000" dirty="0" smtClean="0"/>
              <a:t>）。では何故、国会に所属して設置（付置）されることが望ましいのか？その一般的理由は以下：</a:t>
            </a:r>
            <a:endParaRPr kumimoji="1" lang="en-US" altLang="ja-JP" sz="2000" dirty="0" smtClean="0"/>
          </a:p>
          <a:p>
            <a:pPr marL="0" indent="0">
              <a:buNone/>
            </a:pPr>
            <a:r>
              <a:rPr lang="ja-JP" altLang="en-US" sz="2000" dirty="0" smtClean="0"/>
              <a:t>①理念としての民主主義政治制度の理想は、</a:t>
            </a:r>
            <a:r>
              <a:rPr lang="ja-JP" altLang="en-US" sz="2000" dirty="0"/>
              <a:t>国民の・国民による・国民のための</a:t>
            </a:r>
            <a:r>
              <a:rPr lang="ja-JP" altLang="en-US" sz="2000" dirty="0" smtClean="0"/>
              <a:t>政治である。そして、民主主義制度は立法・行政・司法の三権分立によることが望ましい。三権の中で、国会（立法府）は</a:t>
            </a:r>
            <a:r>
              <a:rPr lang="ja-JP" altLang="en-US" sz="2000" dirty="0"/>
              <a:t>国家の最高意思決定機関であり</a:t>
            </a:r>
            <a:r>
              <a:rPr lang="ja-JP" altLang="en-US" sz="2000" dirty="0" smtClean="0"/>
              <a:t>、三権の中でも</a:t>
            </a:r>
            <a:r>
              <a:rPr lang="ja-JP" altLang="en-US" sz="2000" dirty="0"/>
              <a:t>、</a:t>
            </a:r>
            <a:r>
              <a:rPr lang="ja-JP" altLang="en-US" sz="2000" dirty="0" smtClean="0"/>
              <a:t>最も国民の・国民による・国民のための政治を代表するものである。</a:t>
            </a:r>
            <a:r>
              <a:rPr lang="ja-JP" altLang="en-US" sz="2000" dirty="0"/>
              <a:t>従って、政治、その政策</a:t>
            </a:r>
            <a:r>
              <a:rPr lang="ja-JP" altLang="en-US" sz="2000" dirty="0" smtClean="0"/>
              <a:t>、特にマクロ・部門別政策の実効性を担保する財政</a:t>
            </a:r>
            <a:r>
              <a:rPr lang="ja-JP" altLang="en-US" sz="2000" dirty="0"/>
              <a:t>政策と</a:t>
            </a:r>
            <a:r>
              <a:rPr lang="ja-JP" altLang="en-US" sz="2000" dirty="0" smtClean="0"/>
              <a:t>予算の</a:t>
            </a:r>
            <a:r>
              <a:rPr lang="ja-JP" altLang="en-US" sz="2000" dirty="0"/>
              <a:t>決定は、常に国会の専権事項である</a:t>
            </a:r>
            <a:r>
              <a:rPr lang="ja-JP" altLang="en-US" sz="2000" dirty="0" smtClean="0"/>
              <a:t>。かかる国会の財政</a:t>
            </a:r>
            <a:r>
              <a:rPr lang="ja-JP" altLang="en-US" sz="2000" dirty="0"/>
              <a:t>分析・</a:t>
            </a:r>
            <a:r>
              <a:rPr lang="ja-JP" altLang="en-US" sz="2000" dirty="0" smtClean="0"/>
              <a:t>評価機能の強化に資する機関として</a:t>
            </a:r>
            <a:r>
              <a:rPr lang="en-US" altLang="ja-JP" sz="2000" dirty="0" smtClean="0"/>
              <a:t>IFI</a:t>
            </a:r>
            <a:r>
              <a:rPr lang="ja-JP" altLang="en-US" sz="2000" dirty="0" smtClean="0"/>
              <a:t>を、国会に所属</a:t>
            </a:r>
            <a:r>
              <a:rPr lang="ja-JP" altLang="en-US" sz="2000" dirty="0"/>
              <a:t>させること</a:t>
            </a:r>
            <a:r>
              <a:rPr lang="ja-JP" altLang="en-US" sz="2000" dirty="0" smtClean="0"/>
              <a:t>は当然な</a:t>
            </a:r>
            <a:r>
              <a:rPr lang="ja-JP" altLang="en-US" sz="2000" dirty="0"/>
              <a:t>論理である。</a:t>
            </a:r>
            <a:endParaRPr lang="en-US" altLang="ja-JP" sz="2000" dirty="0" smtClean="0"/>
          </a:p>
          <a:p>
            <a:pPr marL="0" indent="0">
              <a:buNone/>
            </a:pPr>
            <a:r>
              <a:rPr lang="ja-JP" altLang="en-US" sz="2000" dirty="0" smtClean="0"/>
              <a:t>②上記理念にもかかわらず、先進国での傾向として、国会が行政府、特に内閣府、首相府、大統領府にたいして弱体化してきている。弱体化しつつある国会を支援・強化することにより、民主主義制度内でのチェックアンドバランスを回復することが、国民の・国民による・国民のための政治を達成する為に、必要となってきている。</a:t>
            </a:r>
            <a:r>
              <a:rPr lang="en-US" altLang="ja-JP" sz="2000" dirty="0" smtClean="0"/>
              <a:t>IFI</a:t>
            </a:r>
            <a:r>
              <a:rPr lang="ja-JP" altLang="en-US" sz="2000" dirty="0"/>
              <a:t>を国会に所属させる</a:t>
            </a:r>
            <a:r>
              <a:rPr lang="ja-JP" altLang="en-US" sz="2000" dirty="0" smtClean="0"/>
              <a:t>ことは、国会強化への強力な支援となる。</a:t>
            </a:r>
            <a:endParaRPr lang="en-US" altLang="ja-JP" sz="2000" dirty="0" smtClean="0"/>
          </a:p>
          <a:p>
            <a:pPr marL="0" indent="0">
              <a:buNone/>
            </a:pPr>
            <a:r>
              <a:rPr lang="ja-JP" altLang="en-US" sz="2000" dirty="0"/>
              <a:t>③</a:t>
            </a:r>
            <a:r>
              <a:rPr lang="ja-JP" altLang="en-US" sz="2000" dirty="0" smtClean="0"/>
              <a:t>一般論</a:t>
            </a:r>
            <a:r>
              <a:rPr lang="ja-JP" altLang="en-US" sz="2000" dirty="0"/>
              <a:t>と</a:t>
            </a:r>
            <a:r>
              <a:rPr lang="ja-JP" altLang="en-US" sz="2000" dirty="0" smtClean="0"/>
              <a:t>して</a:t>
            </a:r>
            <a:r>
              <a:rPr lang="ja-JP" altLang="en-US" sz="2000" dirty="0"/>
              <a:t>、</a:t>
            </a:r>
            <a:r>
              <a:rPr lang="ja-JP" altLang="en-US" sz="2000" dirty="0" smtClean="0"/>
              <a:t>近年の先進諸国における国家財政負債の増加を見るに、行政府支援ではなく、国会を支援する組織として</a:t>
            </a:r>
            <a:r>
              <a:rPr lang="en-US" altLang="ja-JP" sz="2000" dirty="0" smtClean="0"/>
              <a:t>IFI</a:t>
            </a:r>
            <a:r>
              <a:rPr lang="ja-JP" altLang="en-US" sz="2000" dirty="0" smtClean="0"/>
              <a:t>を設置することが望ましいという合意ができつつある（</a:t>
            </a:r>
            <a:r>
              <a:rPr lang="en-US" altLang="ja-JP" sz="2000" dirty="0" smtClean="0"/>
              <a:t>OECD,2013</a:t>
            </a:r>
            <a:r>
              <a:rPr lang="ja-JP" altLang="en-US" sz="2000"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5</a:t>
            </a:fld>
            <a:endParaRPr kumimoji="1" lang="ja-JP" altLang="en-US">
              <a:solidFill>
                <a:schemeClr val="tx1"/>
              </a:solidFill>
            </a:endParaRPr>
          </a:p>
        </p:txBody>
      </p:sp>
      <p:sp>
        <p:nvSpPr>
          <p:cNvPr id="6" name="正方形/長方形 5"/>
          <p:cNvSpPr/>
          <p:nvPr/>
        </p:nvSpPr>
        <p:spPr>
          <a:xfrm>
            <a:off x="979714" y="522514"/>
            <a:ext cx="10374086" cy="9797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67002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126218"/>
          </a:xfrm>
        </p:spPr>
        <p:txBody>
          <a:bodyPr>
            <a:normAutofit fontScale="90000"/>
          </a:bodyPr>
          <a:lstStyle/>
          <a:p>
            <a:pPr algn="ctr"/>
            <a:r>
              <a:rPr lang="en-US" altLang="ja-JP" dirty="0" smtClean="0"/>
              <a:t/>
            </a:r>
            <a:br>
              <a:rPr lang="en-US" altLang="ja-JP" dirty="0" smtClean="0"/>
            </a:br>
            <a:r>
              <a:rPr lang="en-US" altLang="ja-JP" dirty="0" smtClean="0"/>
              <a:t>B</a:t>
            </a:r>
            <a:r>
              <a:rPr lang="en-US" altLang="ja-JP" dirty="0"/>
              <a:t>.</a:t>
            </a:r>
            <a:r>
              <a:rPr lang="ja-JP" altLang="en-US" dirty="0"/>
              <a:t> なぜ国会に付置するのか</a:t>
            </a:r>
            <a:r>
              <a:rPr lang="ja-JP" altLang="en-US" dirty="0" smtClean="0"/>
              <a:t>？</a:t>
            </a:r>
            <a:r>
              <a:rPr lang="en-US" altLang="ja-JP" dirty="0"/>
              <a:t/>
            </a:r>
            <a:br>
              <a:rPr lang="en-US" altLang="ja-JP" dirty="0"/>
            </a:br>
            <a:r>
              <a:rPr lang="ja-JP" altLang="en-US" sz="3300" dirty="0" smtClean="0"/>
              <a:t>（２）</a:t>
            </a:r>
            <a:r>
              <a:rPr lang="ja-JP" altLang="en-US" sz="3100" dirty="0" smtClean="0"/>
              <a:t>日本における理由</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838199" y="1410154"/>
            <a:ext cx="10776857" cy="5045075"/>
          </a:xfrm>
        </p:spPr>
        <p:txBody>
          <a:bodyPr>
            <a:normAutofit fontScale="55000" lnSpcReduction="20000"/>
          </a:bodyPr>
          <a:lstStyle/>
          <a:p>
            <a:pPr marL="0" indent="0">
              <a:buNone/>
            </a:pPr>
            <a:r>
              <a:rPr kumimoji="1" lang="ja-JP" altLang="en-US" b="1" dirty="0" smtClean="0">
                <a:latin typeface="+mj-ea"/>
                <a:ea typeface="+mj-ea"/>
              </a:rPr>
              <a:t>①日本が</a:t>
            </a:r>
            <a:r>
              <a:rPr lang="ja-JP" altLang="en-US" b="1" dirty="0">
                <a:latin typeface="+mj-ea"/>
                <a:ea typeface="+mj-ea"/>
              </a:rPr>
              <a:t>採用</a:t>
            </a:r>
            <a:r>
              <a:rPr kumimoji="1" lang="ja-JP" altLang="en-US" b="1" dirty="0" smtClean="0">
                <a:latin typeface="+mj-ea"/>
                <a:ea typeface="+mj-ea"/>
              </a:rPr>
              <a:t>している議院内閣制では、国会の多数派を占める与党ないし与党連合によって首相指名が提案され、国会任命が成立</a:t>
            </a:r>
            <a:endParaRPr kumimoji="1" lang="en-US" altLang="ja-JP" b="1" dirty="0" smtClean="0">
              <a:latin typeface="+mj-ea"/>
              <a:ea typeface="+mj-ea"/>
            </a:endParaRPr>
          </a:p>
          <a:p>
            <a:pPr marL="0" indent="0">
              <a:buNone/>
            </a:pPr>
            <a:r>
              <a:rPr lang="ja-JP" altLang="en-US" b="1" dirty="0" smtClean="0">
                <a:latin typeface="+mj-ea"/>
                <a:ea typeface="+mj-ea"/>
              </a:rPr>
              <a:t>　する。首相は</a:t>
            </a:r>
            <a:r>
              <a:rPr kumimoji="1" lang="ja-JP" altLang="en-US" b="1" dirty="0" smtClean="0">
                <a:latin typeface="+mj-ea"/>
                <a:ea typeface="+mj-ea"/>
              </a:rPr>
              <a:t>内閣を組織</a:t>
            </a:r>
            <a:r>
              <a:rPr lang="ja-JP" altLang="en-US" b="1" dirty="0" smtClean="0">
                <a:latin typeface="+mj-ea"/>
                <a:ea typeface="+mj-ea"/>
              </a:rPr>
              <a:t>する。</a:t>
            </a:r>
            <a:r>
              <a:rPr kumimoji="1" lang="ja-JP" altLang="en-US" b="1" dirty="0" smtClean="0">
                <a:latin typeface="+mj-ea"/>
                <a:ea typeface="+mj-ea"/>
              </a:rPr>
              <a:t>そのため、一般的には、国会と対峙する</a:t>
            </a:r>
            <a:r>
              <a:rPr lang="ja-JP" altLang="en-US" b="1" dirty="0" smtClean="0">
                <a:latin typeface="+mj-ea"/>
                <a:ea typeface="+mj-ea"/>
              </a:rPr>
              <a:t>大統領制</a:t>
            </a:r>
            <a:r>
              <a:rPr lang="ja-JP" altLang="en-US" b="1" dirty="0">
                <a:latin typeface="+mj-ea"/>
                <a:ea typeface="+mj-ea"/>
              </a:rPr>
              <a:t>に比べて</a:t>
            </a:r>
            <a:r>
              <a:rPr lang="ja-JP" altLang="en-US" b="1" dirty="0" smtClean="0">
                <a:latin typeface="+mj-ea"/>
                <a:ea typeface="+mj-ea"/>
              </a:rPr>
              <a:t>、行政府（首相と内閣）が国会より強力に</a:t>
            </a:r>
            <a:endParaRPr lang="en-US" altLang="ja-JP" b="1" dirty="0" smtClean="0">
              <a:latin typeface="+mj-ea"/>
              <a:ea typeface="+mj-ea"/>
            </a:endParaRPr>
          </a:p>
          <a:p>
            <a:pPr marL="0" indent="0">
              <a:buNone/>
            </a:pPr>
            <a:r>
              <a:rPr lang="ja-JP" altLang="en-US" b="1" dirty="0" smtClean="0">
                <a:latin typeface="+mj-ea"/>
                <a:ea typeface="+mj-ea"/>
              </a:rPr>
              <a:t>　なる。</a:t>
            </a:r>
            <a:r>
              <a:rPr kumimoji="1" lang="ja-JP" altLang="en-US" b="1" dirty="0" smtClean="0">
                <a:latin typeface="+mj-ea"/>
                <a:ea typeface="+mj-ea"/>
              </a:rPr>
              <a:t>日本においても然りである。</a:t>
            </a:r>
            <a:endParaRPr kumimoji="1" lang="en-US" altLang="ja-JP" b="1" dirty="0" smtClean="0">
              <a:latin typeface="+mj-ea"/>
              <a:ea typeface="+mj-ea"/>
            </a:endParaRPr>
          </a:p>
          <a:p>
            <a:pPr marL="0" indent="0">
              <a:buNone/>
            </a:pPr>
            <a:r>
              <a:rPr lang="ja-JP" altLang="en-US" b="1" dirty="0" smtClean="0">
                <a:latin typeface="+mj-ea"/>
                <a:ea typeface="+mj-ea"/>
              </a:rPr>
              <a:t>②加えて、</a:t>
            </a:r>
            <a:r>
              <a:rPr lang="en-US" altLang="ja-JP" b="1" dirty="0" smtClean="0">
                <a:latin typeface="+mj-ea"/>
                <a:ea typeface="+mj-ea"/>
              </a:rPr>
              <a:t>2012</a:t>
            </a:r>
            <a:r>
              <a:rPr lang="ja-JP" altLang="en-US" b="1" dirty="0" smtClean="0">
                <a:latin typeface="+mj-ea"/>
                <a:ea typeface="+mj-ea"/>
              </a:rPr>
              <a:t>年に発足した自民公明政権は、その圧倒的多数の力により、行政府提出の法案について国会審議をリードし、時には</a:t>
            </a:r>
            <a:endParaRPr lang="en-US" altLang="ja-JP" b="1" dirty="0" smtClean="0">
              <a:latin typeface="+mj-ea"/>
              <a:ea typeface="+mj-ea"/>
            </a:endParaRPr>
          </a:p>
          <a:p>
            <a:pPr marL="0" indent="0">
              <a:buNone/>
            </a:pPr>
            <a:r>
              <a:rPr lang="ja-JP" altLang="en-US" b="1" dirty="0" smtClean="0">
                <a:latin typeface="+mj-ea"/>
                <a:ea typeface="+mj-ea"/>
              </a:rPr>
              <a:t>　当該委員会での十分な審議がない内に、委員長発議で本会議へ上程し、強行採決に及んできた。その結果、少数野党議員も民意</a:t>
            </a:r>
            <a:endParaRPr lang="en-US" altLang="ja-JP" b="1" dirty="0" smtClean="0">
              <a:latin typeface="+mj-ea"/>
              <a:ea typeface="+mj-ea"/>
            </a:endParaRPr>
          </a:p>
          <a:p>
            <a:pPr marL="0" indent="0">
              <a:buNone/>
            </a:pPr>
            <a:r>
              <a:rPr lang="ja-JP" altLang="en-US" b="1" dirty="0" smtClean="0">
                <a:latin typeface="+mj-ea"/>
                <a:ea typeface="+mj-ea"/>
              </a:rPr>
              <a:t>　により選出された国民の代表であるから、政権与党は野党の主張に謙虚に耳を傾けねばならないという、民主国家の下で根幹必要</a:t>
            </a:r>
            <a:endParaRPr lang="en-US" altLang="ja-JP" b="1" dirty="0" smtClean="0">
              <a:latin typeface="+mj-ea"/>
              <a:ea typeface="+mj-ea"/>
            </a:endParaRPr>
          </a:p>
          <a:p>
            <a:pPr marL="0" indent="0">
              <a:buNone/>
            </a:pPr>
            <a:r>
              <a:rPr lang="ja-JP" altLang="en-US" b="1" dirty="0">
                <a:latin typeface="+mj-ea"/>
                <a:ea typeface="+mj-ea"/>
              </a:rPr>
              <a:t>　</a:t>
            </a:r>
            <a:r>
              <a:rPr lang="ja-JP" altLang="en-US" b="1" dirty="0" smtClean="0">
                <a:latin typeface="+mj-ea"/>
                <a:ea typeface="+mj-ea"/>
              </a:rPr>
              <a:t>条件である自己規制的多数決原則をおろそかにして、国民主権を軽視する傾向がみられる。</a:t>
            </a:r>
            <a:endParaRPr lang="en-US" altLang="ja-JP" b="1" dirty="0" smtClean="0">
              <a:latin typeface="+mj-ea"/>
              <a:ea typeface="+mj-ea"/>
            </a:endParaRPr>
          </a:p>
          <a:p>
            <a:pPr marL="0" indent="0">
              <a:buNone/>
            </a:pPr>
            <a:r>
              <a:rPr lang="ja-JP" altLang="en-US" b="1" dirty="0" smtClean="0">
                <a:latin typeface="+mj-ea"/>
                <a:ea typeface="+mj-ea"/>
              </a:rPr>
              <a:t>③本来、国会議員・首相・内閣・行政職員は、長期的視野にたち国民一般の公共利益のために働き、地域的・部門的既得権集団の利</a:t>
            </a:r>
            <a:endParaRPr lang="en-US" altLang="ja-JP" b="1" dirty="0" smtClean="0">
              <a:latin typeface="+mj-ea"/>
              <a:ea typeface="+mj-ea"/>
            </a:endParaRPr>
          </a:p>
          <a:p>
            <a:pPr marL="0" indent="0">
              <a:buNone/>
            </a:pPr>
            <a:r>
              <a:rPr lang="ja-JP" altLang="en-US" b="1" dirty="0" smtClean="0">
                <a:latin typeface="+mj-ea"/>
                <a:ea typeface="+mj-ea"/>
              </a:rPr>
              <a:t>　得・私利のための活動や党利党略に基づいた短期的視野に立った活動を抑制・制限することが求められている。しかし、国会議員</a:t>
            </a:r>
            <a:endParaRPr lang="en-US" altLang="ja-JP" b="1" dirty="0" smtClean="0">
              <a:latin typeface="+mj-ea"/>
              <a:ea typeface="+mj-ea"/>
            </a:endParaRPr>
          </a:p>
          <a:p>
            <a:pPr marL="0" indent="0">
              <a:buNone/>
            </a:pPr>
            <a:r>
              <a:rPr lang="ja-JP" altLang="en-US" b="1" dirty="0">
                <a:latin typeface="+mj-ea"/>
                <a:ea typeface="+mj-ea"/>
              </a:rPr>
              <a:t>　</a:t>
            </a:r>
            <a:r>
              <a:rPr lang="ja-JP" altLang="en-US" b="1" dirty="0" smtClean="0">
                <a:latin typeface="+mj-ea"/>
                <a:ea typeface="+mj-ea"/>
              </a:rPr>
              <a:t>の大半は政治家を本業としており、自己の生計と一体化されていることも影響し、再選が議員個人とその政党の最大関心事となって</a:t>
            </a:r>
            <a:endParaRPr lang="en-US" altLang="ja-JP" b="1" dirty="0" smtClean="0">
              <a:latin typeface="+mj-ea"/>
              <a:ea typeface="+mj-ea"/>
            </a:endParaRPr>
          </a:p>
          <a:p>
            <a:pPr marL="0" indent="0">
              <a:buNone/>
            </a:pPr>
            <a:r>
              <a:rPr lang="ja-JP" altLang="en-US" b="1" dirty="0">
                <a:latin typeface="+mj-ea"/>
                <a:ea typeface="+mj-ea"/>
              </a:rPr>
              <a:t>　</a:t>
            </a:r>
            <a:r>
              <a:rPr lang="ja-JP" altLang="en-US" b="1" dirty="0" smtClean="0">
                <a:latin typeface="+mj-ea"/>
                <a:ea typeface="+mj-ea"/>
              </a:rPr>
              <a:t>いる。その結果、次の選挙対策という短期的視野で考え、地域地元の選挙母体の利害を公益よりも優先し、自己・自党の選挙を支</a:t>
            </a:r>
            <a:endParaRPr lang="en-US" altLang="ja-JP" b="1" dirty="0" smtClean="0">
              <a:latin typeface="+mj-ea"/>
              <a:ea typeface="+mj-ea"/>
            </a:endParaRPr>
          </a:p>
          <a:p>
            <a:pPr marL="0" indent="0">
              <a:buNone/>
            </a:pPr>
            <a:r>
              <a:rPr lang="ja-JP" altLang="en-US" b="1" dirty="0" smtClean="0">
                <a:latin typeface="+mj-ea"/>
                <a:ea typeface="+mj-ea"/>
              </a:rPr>
              <a:t>　えてくれる既得権益集団の利害を優先し、国民のためという信念・原理原則を見失っているように見える。この傾向は、国民を代表</a:t>
            </a:r>
            <a:endParaRPr lang="en-US" altLang="ja-JP" b="1" dirty="0" smtClean="0">
              <a:latin typeface="+mj-ea"/>
              <a:ea typeface="+mj-ea"/>
            </a:endParaRPr>
          </a:p>
          <a:p>
            <a:pPr marL="0" indent="0">
              <a:buNone/>
            </a:pPr>
            <a:r>
              <a:rPr lang="ja-JP" altLang="en-US" b="1" dirty="0">
                <a:latin typeface="+mj-ea"/>
                <a:ea typeface="+mj-ea"/>
              </a:rPr>
              <a:t>　</a:t>
            </a:r>
            <a:r>
              <a:rPr lang="ja-JP" altLang="en-US" b="1" dirty="0" smtClean="0">
                <a:latin typeface="+mj-ea"/>
                <a:ea typeface="+mj-ea"/>
              </a:rPr>
              <a:t>する国会議員よりも、政府・内閣を法案、制度化、予算</a:t>
            </a:r>
            <a:r>
              <a:rPr lang="ja-JP" altLang="en-US" b="1" dirty="0">
                <a:latin typeface="+mj-ea"/>
                <a:ea typeface="+mj-ea"/>
              </a:rPr>
              <a:t>提出</a:t>
            </a:r>
            <a:r>
              <a:rPr lang="ja-JP" altLang="en-US" b="1" dirty="0" smtClean="0">
                <a:latin typeface="+mj-ea"/>
                <a:ea typeface="+mj-ea"/>
              </a:rPr>
              <a:t>で支える行政機関においてさえも、近年より顕著であるように見える。</a:t>
            </a:r>
            <a:endParaRPr lang="en-US" altLang="ja-JP" b="1" dirty="0" smtClean="0">
              <a:latin typeface="+mj-ea"/>
              <a:ea typeface="+mj-ea"/>
            </a:endParaRPr>
          </a:p>
          <a:p>
            <a:pPr marL="0" indent="0">
              <a:buNone/>
            </a:pPr>
            <a:r>
              <a:rPr lang="ja-JP" altLang="en-US" b="1" dirty="0" smtClean="0">
                <a:latin typeface="+mj-ea"/>
                <a:ea typeface="+mj-ea"/>
              </a:rPr>
              <a:t>④このような権力のアンバランスを是正し、国民一般の公益を代表するように国会を強化する必要がある。その</a:t>
            </a:r>
            <a:r>
              <a:rPr lang="ja-JP" altLang="en-US" b="1" dirty="0">
                <a:latin typeface="+mj-ea"/>
                <a:ea typeface="+mj-ea"/>
              </a:rPr>
              <a:t>為</a:t>
            </a:r>
            <a:r>
              <a:rPr lang="ja-JP" altLang="en-US" b="1" dirty="0" smtClean="0">
                <a:latin typeface="+mj-ea"/>
                <a:ea typeface="+mj-ea"/>
              </a:rPr>
              <a:t>の一つの方策が</a:t>
            </a:r>
            <a:endParaRPr lang="en-US" altLang="ja-JP" b="1" dirty="0" smtClean="0">
              <a:latin typeface="+mj-ea"/>
              <a:ea typeface="+mj-ea"/>
            </a:endParaRPr>
          </a:p>
          <a:p>
            <a:pPr marL="0" indent="0">
              <a:buNone/>
            </a:pPr>
            <a:r>
              <a:rPr lang="ja-JP" altLang="en-US" b="1" dirty="0" err="1" smtClean="0">
                <a:latin typeface="+mj-ea"/>
                <a:ea typeface="+mj-ea"/>
              </a:rPr>
              <a:t>、</a:t>
            </a:r>
            <a:r>
              <a:rPr lang="ja-JP" altLang="en-US" b="1" dirty="0" smtClean="0">
                <a:latin typeface="+mj-ea"/>
                <a:ea typeface="+mj-ea"/>
              </a:rPr>
              <a:t>独立財政機関（</a:t>
            </a:r>
            <a:r>
              <a:rPr lang="en-US" altLang="ja-JP" b="1" dirty="0" smtClean="0">
                <a:latin typeface="+mj-ea"/>
                <a:ea typeface="+mj-ea"/>
              </a:rPr>
              <a:t>IFI</a:t>
            </a:r>
            <a:r>
              <a:rPr lang="ja-JP" altLang="en-US" b="1" dirty="0" smtClean="0">
                <a:latin typeface="+mj-ea"/>
                <a:ea typeface="+mj-ea"/>
              </a:rPr>
              <a:t>）の国会付置である。</a:t>
            </a:r>
            <a:r>
              <a:rPr lang="en-US" altLang="ja-JP" b="1" dirty="0" smtClean="0">
                <a:latin typeface="+mj-ea"/>
                <a:ea typeface="+mj-ea"/>
              </a:rPr>
              <a:t>IFI</a:t>
            </a:r>
            <a:r>
              <a:rPr lang="ja-JP" altLang="en-US" b="1" dirty="0" smtClean="0">
                <a:latin typeface="+mj-ea"/>
                <a:ea typeface="+mj-ea"/>
              </a:rPr>
              <a:t>は、国会の政策・予算の形成・討議・決定をデータにより支援・強化し、党利・既得権益の</a:t>
            </a:r>
            <a:endParaRPr lang="en-US" altLang="ja-JP" b="1" dirty="0" smtClean="0">
              <a:latin typeface="+mj-ea"/>
              <a:ea typeface="+mj-ea"/>
            </a:endParaRPr>
          </a:p>
          <a:p>
            <a:pPr marL="0" indent="0">
              <a:buNone/>
            </a:pPr>
            <a:r>
              <a:rPr lang="ja-JP" altLang="en-US" b="1" dirty="0" smtClean="0">
                <a:latin typeface="+mj-ea"/>
                <a:ea typeface="+mj-ea"/>
              </a:rPr>
              <a:t>　利害を離れた客観的・科学的な予測・分析により国民一般の利益を代表</a:t>
            </a:r>
            <a:r>
              <a:rPr lang="ja-JP" altLang="en-US" b="1" dirty="0">
                <a:latin typeface="+mj-ea"/>
                <a:ea typeface="+mj-ea"/>
              </a:rPr>
              <a:t>す</a:t>
            </a:r>
            <a:r>
              <a:rPr lang="ja-JP" altLang="en-US" b="1" dirty="0" smtClean="0">
                <a:latin typeface="+mj-ea"/>
                <a:ea typeface="+mj-ea"/>
              </a:rPr>
              <a:t>ることができる。これにより、国民の・国民による・国民の</a:t>
            </a:r>
            <a:endParaRPr lang="en-US" altLang="ja-JP" b="1" dirty="0" smtClean="0">
              <a:latin typeface="+mj-ea"/>
              <a:ea typeface="+mj-ea"/>
            </a:endParaRPr>
          </a:p>
          <a:p>
            <a:pPr marL="0" indent="0">
              <a:buNone/>
            </a:pPr>
            <a:r>
              <a:rPr lang="ja-JP" altLang="en-US" b="1" dirty="0">
                <a:latin typeface="+mj-ea"/>
                <a:ea typeface="+mj-ea"/>
              </a:rPr>
              <a:t>　</a:t>
            </a:r>
            <a:r>
              <a:rPr lang="ja-JP" altLang="en-US" b="1" dirty="0" smtClean="0">
                <a:latin typeface="+mj-ea"/>
                <a:ea typeface="+mj-ea"/>
              </a:rPr>
              <a:t>ための国会という、国会の本来の役割の達成を支援できる。</a:t>
            </a:r>
            <a:endParaRPr lang="en-US" altLang="ja-JP" b="1" dirty="0" smtClean="0">
              <a:latin typeface="+mj-ea"/>
              <a:ea typeface="+mj-ea"/>
            </a:endParaRPr>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6</a:t>
            </a:fld>
            <a:endParaRPr kumimoji="1" lang="ja-JP" altLang="en-US">
              <a:solidFill>
                <a:schemeClr val="tx1"/>
              </a:solidFill>
            </a:endParaRPr>
          </a:p>
        </p:txBody>
      </p:sp>
      <p:sp>
        <p:nvSpPr>
          <p:cNvPr id="6" name="正方形/長方形 5"/>
          <p:cNvSpPr/>
          <p:nvPr/>
        </p:nvSpPr>
        <p:spPr>
          <a:xfrm>
            <a:off x="838200" y="304800"/>
            <a:ext cx="10624457" cy="10450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06720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364079"/>
          </a:xfrm>
        </p:spPr>
        <p:txBody>
          <a:bodyPr>
            <a:noAutofit/>
          </a:bodyPr>
          <a:lstStyle/>
          <a:p>
            <a:pPr algn="ctr"/>
            <a:r>
              <a:rPr lang="ja-JP" altLang="en-US" sz="2800" dirty="0"/>
              <a:t>Ｃ</a:t>
            </a:r>
            <a:r>
              <a:rPr kumimoji="1" lang="en-US" altLang="ja-JP" sz="2800" dirty="0" smtClean="0"/>
              <a:t>. </a:t>
            </a:r>
            <a:r>
              <a:rPr kumimoji="1" lang="ja-JP" altLang="en-US" sz="2800" dirty="0" smtClean="0"/>
              <a:t>独立財政機関（</a:t>
            </a:r>
            <a:r>
              <a:rPr kumimoji="1" lang="en-US" altLang="ja-JP" sz="2800" b="1" dirty="0" smtClean="0">
                <a:latin typeface="+mj-ea"/>
              </a:rPr>
              <a:t>IFI</a:t>
            </a:r>
            <a:r>
              <a:rPr kumimoji="1" lang="ja-JP" altLang="en-US" sz="2800" dirty="0" smtClean="0"/>
              <a:t>）の目的と</a:t>
            </a:r>
            <a:r>
              <a:rPr lang="ja-JP" altLang="en-US" sz="2800" dirty="0" smtClean="0"/>
              <a:t>機能（１）</a:t>
            </a:r>
            <a:endParaRPr kumimoji="1" lang="ja-JP" altLang="en-US" sz="2800" dirty="0"/>
          </a:p>
        </p:txBody>
      </p:sp>
      <p:sp>
        <p:nvSpPr>
          <p:cNvPr id="3" name="コンテンツ プレースホルダー 2"/>
          <p:cNvSpPr>
            <a:spLocks noGrp="1"/>
          </p:cNvSpPr>
          <p:nvPr>
            <p:ph idx="1"/>
          </p:nvPr>
        </p:nvSpPr>
        <p:spPr>
          <a:xfrm>
            <a:off x="838200" y="838200"/>
            <a:ext cx="10515600" cy="5334001"/>
          </a:xfrm>
        </p:spPr>
        <p:txBody>
          <a:bodyPr>
            <a:normAutofit fontScale="70000" lnSpcReduction="20000"/>
          </a:bodyPr>
          <a:lstStyle/>
          <a:p>
            <a:pPr marL="0" indent="0">
              <a:buNone/>
            </a:pPr>
            <a:r>
              <a:rPr lang="ja-JP" altLang="en-US" i="1" u="sng" dirty="0" smtClean="0"/>
              <a:t>目的</a:t>
            </a:r>
            <a:r>
              <a:rPr lang="ja-JP" altLang="en-US" dirty="0" smtClean="0"/>
              <a:t>：　以下の</a:t>
            </a:r>
            <a:r>
              <a:rPr lang="ja-JP" altLang="en-US" dirty="0"/>
              <a:t>機能からわかるように、</a:t>
            </a:r>
            <a:r>
              <a:rPr lang="en-US" altLang="ja-JP" dirty="0"/>
              <a:t>IFI</a:t>
            </a:r>
            <a:r>
              <a:rPr lang="ja-JP" altLang="en-US" dirty="0"/>
              <a:t>の目的は以下の</a:t>
            </a:r>
            <a:r>
              <a:rPr lang="en-US" altLang="ja-JP" dirty="0"/>
              <a:t>3</a:t>
            </a:r>
            <a:r>
              <a:rPr lang="ja-JP" altLang="en-US" dirty="0"/>
              <a:t>つである：</a:t>
            </a:r>
            <a:endParaRPr lang="en-US" altLang="ja-JP" dirty="0"/>
          </a:p>
          <a:p>
            <a:pPr marL="0" indent="0">
              <a:buNone/>
            </a:pPr>
            <a:r>
              <a:rPr lang="en-US" altLang="ja-JP" dirty="0" err="1"/>
              <a:t>i</a:t>
            </a:r>
            <a:r>
              <a:rPr lang="en-US" altLang="ja-JP" dirty="0"/>
              <a:t>) </a:t>
            </a:r>
            <a:r>
              <a:rPr lang="ja-JP" altLang="en-US" dirty="0"/>
              <a:t>国家財政の持続可能性の</a:t>
            </a:r>
            <a:r>
              <a:rPr lang="ja-JP" altLang="en-US" dirty="0" smtClean="0"/>
              <a:t>達成；</a:t>
            </a:r>
            <a:endParaRPr lang="en-US" altLang="ja-JP" dirty="0"/>
          </a:p>
          <a:p>
            <a:pPr marL="0" indent="0">
              <a:buNone/>
            </a:pPr>
            <a:r>
              <a:rPr lang="en-US" altLang="ja-JP" dirty="0"/>
              <a:t>ii)</a:t>
            </a:r>
            <a:r>
              <a:rPr lang="ja-JP" altLang="en-US" dirty="0"/>
              <a:t>世代間の財政負担の公平性</a:t>
            </a:r>
            <a:r>
              <a:rPr lang="ja-JP" altLang="en-US" dirty="0" smtClean="0"/>
              <a:t>達成；</a:t>
            </a:r>
            <a:endParaRPr lang="en-US" altLang="ja-JP" dirty="0"/>
          </a:p>
          <a:p>
            <a:pPr marL="0" indent="0">
              <a:buNone/>
            </a:pPr>
            <a:r>
              <a:rPr lang="en-US" altLang="ja-JP" dirty="0"/>
              <a:t>iii</a:t>
            </a:r>
            <a:r>
              <a:rPr lang="en-US" altLang="ja-JP" dirty="0" smtClean="0"/>
              <a:t>)</a:t>
            </a:r>
            <a:r>
              <a:rPr lang="ja-JP" altLang="en-US" dirty="0" smtClean="0"/>
              <a:t>全ての財政</a:t>
            </a:r>
            <a:r>
              <a:rPr lang="ja-JP" altLang="en-US" dirty="0"/>
              <a:t>政策と財政予測情報の透明性を確保し</a:t>
            </a:r>
            <a:r>
              <a:rPr lang="ja-JP" altLang="en-US" dirty="0" smtClean="0"/>
              <a:t>、国民へ公開し、国民</a:t>
            </a:r>
            <a:r>
              <a:rPr lang="ja-JP" altLang="en-US" dirty="0"/>
              <a:t>の政策・財政意識、</a:t>
            </a:r>
            <a:r>
              <a:rPr lang="ja-JP" altLang="en-US" dirty="0" err="1" smtClean="0"/>
              <a:t>ひ</a:t>
            </a:r>
            <a:endParaRPr lang="en-US" altLang="ja-JP" dirty="0" smtClean="0"/>
          </a:p>
          <a:p>
            <a:pPr marL="0" indent="0">
              <a:buNone/>
            </a:pPr>
            <a:r>
              <a:rPr lang="ja-JP" altLang="en-US" dirty="0"/>
              <a:t>　</a:t>
            </a:r>
            <a:r>
              <a:rPr lang="ja-JP" altLang="en-US" dirty="0" smtClean="0"/>
              <a:t>いては政治</a:t>
            </a:r>
            <a:r>
              <a:rPr lang="ja-JP" altLang="en-US" dirty="0"/>
              <a:t>への</a:t>
            </a:r>
            <a:r>
              <a:rPr lang="ja-JP" altLang="en-US" dirty="0" smtClean="0"/>
              <a:t>意識を</a:t>
            </a:r>
            <a:r>
              <a:rPr lang="ja-JP" altLang="en-US" dirty="0"/>
              <a:t>高めることを通じて、民主主義議会制度を守り、国会の強化に資する。</a:t>
            </a:r>
            <a:endParaRPr lang="en-US" altLang="ja-JP" dirty="0"/>
          </a:p>
          <a:p>
            <a:pPr marL="0" indent="0">
              <a:buNone/>
            </a:pPr>
            <a:r>
              <a:rPr kumimoji="1" lang="ja-JP" altLang="en-US" i="1" u="sng" dirty="0" smtClean="0"/>
              <a:t>機能</a:t>
            </a:r>
            <a:r>
              <a:rPr kumimoji="1" lang="ja-JP" altLang="en-US" dirty="0" smtClean="0"/>
              <a:t>：</a:t>
            </a:r>
            <a:endParaRPr kumimoji="1" lang="en-US" altLang="ja-JP" dirty="0" smtClean="0"/>
          </a:p>
          <a:p>
            <a:pPr marL="0" indent="0">
              <a:buNone/>
            </a:pPr>
            <a:r>
              <a:rPr kumimoji="1" lang="ja-JP" altLang="en-US" dirty="0" smtClean="0"/>
              <a:t>①独立した組織である。</a:t>
            </a:r>
            <a:r>
              <a:rPr lang="ja-JP" altLang="en-US" dirty="0" smtClean="0"/>
              <a:t>独立とは</a:t>
            </a:r>
            <a:r>
              <a:rPr kumimoji="1" lang="ja-JP" altLang="en-US" dirty="0" smtClean="0"/>
              <a:t>、政党・政治家から一切影響を受けないこと、首相を首長とする</a:t>
            </a:r>
            <a:endParaRPr kumimoji="1" lang="en-US" altLang="ja-JP" dirty="0" smtClean="0"/>
          </a:p>
          <a:p>
            <a:pPr marL="0" indent="0">
              <a:buNone/>
            </a:pPr>
            <a:r>
              <a:rPr lang="ja-JP" altLang="en-US" dirty="0"/>
              <a:t>　</a:t>
            </a:r>
            <a:r>
              <a:rPr kumimoji="1" lang="ja-JP" altLang="en-US" dirty="0" smtClean="0"/>
              <a:t>内閣、行政府から一切影響を受けないこと。即ち、</a:t>
            </a:r>
            <a:r>
              <a:rPr kumimoji="1" lang="en-US" altLang="ja-JP" dirty="0" smtClean="0"/>
              <a:t>IFI</a:t>
            </a:r>
            <a:r>
              <a:rPr kumimoji="1" lang="ja-JP" altLang="en-US" dirty="0" smtClean="0"/>
              <a:t>は、それ自身が持つべき、客観的・科学的・</a:t>
            </a:r>
            <a:endParaRPr kumimoji="1" lang="en-US" altLang="ja-JP" dirty="0" smtClean="0"/>
          </a:p>
          <a:p>
            <a:pPr marL="0" indent="0">
              <a:buNone/>
            </a:pPr>
            <a:r>
              <a:rPr lang="ja-JP" altLang="en-US" dirty="0"/>
              <a:t>　</a:t>
            </a:r>
            <a:r>
              <a:rPr kumimoji="1" lang="ja-JP" altLang="en-US" dirty="0" smtClean="0"/>
              <a:t>論理的な原則のみに従って活動する。日本の場合、国会に所属することにより、完全ではないが、</a:t>
            </a:r>
            <a:endParaRPr kumimoji="1" lang="en-US" altLang="ja-JP" dirty="0" smtClean="0"/>
          </a:p>
          <a:p>
            <a:pPr marL="0" indent="0">
              <a:buNone/>
            </a:pPr>
            <a:r>
              <a:rPr kumimoji="1" lang="ja-JP" altLang="en-US" dirty="0" smtClean="0"/>
              <a:t>　この独立性を高めることになる。</a:t>
            </a:r>
            <a:endParaRPr kumimoji="1" lang="en-US" altLang="ja-JP" dirty="0" smtClean="0"/>
          </a:p>
          <a:p>
            <a:pPr marL="0" indent="0">
              <a:buNone/>
            </a:pPr>
            <a:r>
              <a:rPr lang="ja-JP" altLang="en-US" dirty="0" smtClean="0"/>
              <a:t>②国会を支援することを目的とする。特に、</a:t>
            </a:r>
            <a:r>
              <a:rPr kumimoji="1" lang="ja-JP" altLang="en-US" dirty="0" smtClean="0"/>
              <a:t>国会の財政政策・予算分析・評価機能を強化し、更に</a:t>
            </a:r>
            <a:endParaRPr kumimoji="1" lang="en-US" altLang="ja-JP" dirty="0" smtClean="0"/>
          </a:p>
          <a:p>
            <a:pPr marL="0" indent="0">
              <a:buNone/>
            </a:pPr>
            <a:r>
              <a:rPr lang="ja-JP" altLang="en-US" dirty="0" smtClean="0"/>
              <a:t>　行政</a:t>
            </a:r>
            <a:r>
              <a:rPr lang="ja-JP" altLang="en-US" dirty="0"/>
              <a:t>監視機能を強化する</a:t>
            </a:r>
            <a:r>
              <a:rPr lang="ja-JP" altLang="en-US" dirty="0" smtClean="0"/>
              <a:t>。この結果、立法府を強化する。</a:t>
            </a:r>
            <a:endParaRPr lang="en-US" altLang="ja-JP" dirty="0" smtClean="0"/>
          </a:p>
          <a:p>
            <a:pPr marL="0" indent="0">
              <a:buNone/>
            </a:pPr>
            <a:r>
              <a:rPr lang="ja-JP" altLang="en-US" dirty="0"/>
              <a:t>③</a:t>
            </a:r>
            <a:r>
              <a:rPr kumimoji="1" lang="ja-JP" altLang="en-US" dirty="0" smtClean="0"/>
              <a:t>非党派の立場から活動を行い、どの党派に対しても、同じ分析・評価情報を提供する。</a:t>
            </a:r>
            <a:endParaRPr kumimoji="1" lang="en-US" altLang="ja-JP" dirty="0" smtClean="0"/>
          </a:p>
          <a:p>
            <a:pPr marL="0" indent="0">
              <a:buNone/>
            </a:pPr>
            <a:r>
              <a:rPr lang="ja-JP" altLang="en-US" dirty="0"/>
              <a:t>　</a:t>
            </a:r>
            <a:r>
              <a:rPr kumimoji="1" lang="ja-JP" altLang="en-US" dirty="0" smtClean="0"/>
              <a:t>更に、国民に対しても、全く同じ情報を</a:t>
            </a:r>
            <a:r>
              <a:rPr lang="ja-JP" altLang="en-US" dirty="0"/>
              <a:t>提供</a:t>
            </a:r>
            <a:r>
              <a:rPr lang="ja-JP" altLang="en-US" dirty="0" smtClean="0"/>
              <a:t>する。</a:t>
            </a:r>
            <a:endParaRPr lang="en-US" altLang="ja-JP" dirty="0" smtClean="0"/>
          </a:p>
          <a:p>
            <a:pPr marL="0" indent="0">
              <a:buNone/>
            </a:pPr>
            <a:r>
              <a:rPr lang="ja-JP" altLang="en-US" dirty="0" smtClean="0"/>
              <a:t>④</a:t>
            </a:r>
            <a:r>
              <a:rPr kumimoji="1" lang="ja-JP" altLang="en-US" dirty="0" smtClean="0"/>
              <a:t>法的根拠（時には憲法）に基づき設置されることにより、独立・客観性を維持する。</a:t>
            </a:r>
            <a:endParaRPr kumimoji="1" lang="en-US" altLang="ja-JP" dirty="0" smtClean="0"/>
          </a:p>
        </p:txBody>
      </p:sp>
      <p:sp>
        <p:nvSpPr>
          <p:cNvPr id="4" name="正方形/長方形 3"/>
          <p:cNvSpPr/>
          <p:nvPr/>
        </p:nvSpPr>
        <p:spPr>
          <a:xfrm>
            <a:off x="838200" y="347241"/>
            <a:ext cx="10515600" cy="3819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solidFill>
                  <a:schemeClr val="tx1"/>
                </a:solidFill>
              </a:rPr>
              <a:t>7</a:t>
            </a:fld>
            <a:endParaRPr kumimoji="1" lang="ja-JP" altLang="en-US">
              <a:solidFill>
                <a:schemeClr val="tx1"/>
              </a:solidFill>
            </a:endParaRPr>
          </a:p>
        </p:txBody>
      </p:sp>
    </p:spTree>
    <p:extLst>
      <p:ext uri="{BB962C8B-B14F-4D97-AF65-F5344CB8AC3E}">
        <p14:creationId xmlns:p14="http://schemas.microsoft.com/office/powerpoint/2010/main" val="4191981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433528"/>
          </a:xfrm>
        </p:spPr>
        <p:txBody>
          <a:bodyPr>
            <a:noAutofit/>
          </a:bodyPr>
          <a:lstStyle/>
          <a:p>
            <a:pPr algn="ctr"/>
            <a:r>
              <a:rPr lang="en-US" altLang="ja-JP" sz="2800" b="1" dirty="0">
                <a:latin typeface="+mj-ea"/>
              </a:rPr>
              <a:t>C</a:t>
            </a:r>
            <a:r>
              <a:rPr kumimoji="1" lang="en-US" altLang="ja-JP" sz="2800" b="1" dirty="0" smtClean="0">
                <a:latin typeface="+mj-ea"/>
              </a:rPr>
              <a:t>. </a:t>
            </a:r>
            <a:r>
              <a:rPr kumimoji="1" lang="ja-JP" altLang="en-US" sz="2800" dirty="0" smtClean="0"/>
              <a:t>独立財政機関の目的と機能（２</a:t>
            </a:r>
            <a:r>
              <a:rPr lang="ja-JP" altLang="en-US" sz="2800" dirty="0" smtClean="0"/>
              <a:t>）</a:t>
            </a:r>
            <a:endParaRPr kumimoji="1" lang="ja-JP" altLang="en-US" sz="2800" dirty="0"/>
          </a:p>
        </p:txBody>
      </p:sp>
      <p:sp>
        <p:nvSpPr>
          <p:cNvPr id="3" name="コンテンツ プレースホルダー 2"/>
          <p:cNvSpPr>
            <a:spLocks noGrp="1"/>
          </p:cNvSpPr>
          <p:nvPr>
            <p:ph idx="1"/>
          </p:nvPr>
        </p:nvSpPr>
        <p:spPr>
          <a:xfrm>
            <a:off x="838200" y="972273"/>
            <a:ext cx="10515600" cy="5204690"/>
          </a:xfrm>
        </p:spPr>
        <p:txBody>
          <a:bodyPr>
            <a:normAutofit fontScale="62500" lnSpcReduction="20000"/>
          </a:bodyPr>
          <a:lstStyle/>
          <a:p>
            <a:pPr marL="0" indent="0">
              <a:buNone/>
            </a:pPr>
            <a:r>
              <a:rPr lang="ja-JP" altLang="en-US" dirty="0"/>
              <a:t>⑤公的資金（政府予算）で設立され運営されることにより、独立性・客観性を保つ。</a:t>
            </a:r>
            <a:endParaRPr lang="en-US" altLang="ja-JP" dirty="0"/>
          </a:p>
          <a:p>
            <a:pPr marL="0" indent="0">
              <a:buNone/>
            </a:pPr>
            <a:r>
              <a:rPr lang="ja-JP" altLang="en-US" dirty="0"/>
              <a:t>⑥国会常設機関であり</a:t>
            </a:r>
            <a:r>
              <a:rPr lang="ja-JP" altLang="en-US" dirty="0" smtClean="0"/>
              <a:t>、短期的な審議会とは異なる。その</a:t>
            </a:r>
            <a:r>
              <a:rPr lang="ja-JP" altLang="en-US" dirty="0"/>
              <a:t>役割は、あくまでも客観的・科学的な情報の</a:t>
            </a:r>
            <a:r>
              <a:rPr lang="ja-JP" altLang="en-US" dirty="0" smtClean="0"/>
              <a:t>提供</a:t>
            </a:r>
            <a:endParaRPr lang="en-US" altLang="ja-JP" dirty="0" smtClean="0"/>
          </a:p>
          <a:p>
            <a:pPr marL="0" indent="0">
              <a:buNone/>
            </a:pPr>
            <a:r>
              <a:rPr lang="ja-JP" altLang="en-US" dirty="0" smtClean="0"/>
              <a:t>　で</a:t>
            </a:r>
            <a:r>
              <a:rPr lang="ja-JP" altLang="en-US" dirty="0"/>
              <a:t>あり、政策・</a:t>
            </a:r>
            <a:r>
              <a:rPr lang="ja-JP" altLang="en-US" dirty="0" smtClean="0"/>
              <a:t>予算の</a:t>
            </a:r>
            <a:r>
              <a:rPr lang="ja-JP" altLang="en-US" dirty="0"/>
              <a:t>審議・議決権限は議員の手中にある。議員は、</a:t>
            </a:r>
            <a:r>
              <a:rPr lang="en-US" altLang="ja-JP" dirty="0"/>
              <a:t>IFI</a:t>
            </a:r>
            <a:r>
              <a:rPr lang="ja-JP" altLang="en-US" dirty="0"/>
              <a:t>の情報を使う限り、情報の客観性</a:t>
            </a:r>
            <a:r>
              <a:rPr lang="ja-JP" altLang="en-US" dirty="0" smtClean="0"/>
              <a:t>を</a:t>
            </a:r>
            <a:endParaRPr lang="en-US" altLang="ja-JP" dirty="0" smtClean="0"/>
          </a:p>
          <a:p>
            <a:pPr marL="0" indent="0">
              <a:buNone/>
            </a:pPr>
            <a:r>
              <a:rPr lang="ja-JP" altLang="en-US" dirty="0"/>
              <a:t>　</a:t>
            </a:r>
            <a:r>
              <a:rPr lang="ja-JP" altLang="en-US" dirty="0" smtClean="0"/>
              <a:t>主張できる</a:t>
            </a:r>
            <a:r>
              <a:rPr lang="ja-JP" altLang="en-US" dirty="0"/>
              <a:t>。</a:t>
            </a:r>
            <a:endParaRPr lang="en-US" altLang="ja-JP" dirty="0"/>
          </a:p>
          <a:p>
            <a:pPr marL="0" indent="0">
              <a:buNone/>
            </a:pPr>
            <a:r>
              <a:rPr lang="ja-JP" altLang="en-US" dirty="0"/>
              <a:t>⑦職員は議員ではなく、専門家であることにより、客観性・科学性を保ち、その客観性・</a:t>
            </a:r>
            <a:r>
              <a:rPr lang="ja-JP" altLang="en-US" dirty="0" smtClean="0"/>
              <a:t>科学性</a:t>
            </a:r>
            <a:r>
              <a:rPr lang="ja-JP" altLang="en-US" dirty="0"/>
              <a:t>により国会</a:t>
            </a:r>
            <a:r>
              <a:rPr lang="ja-JP" altLang="en-US" dirty="0" smtClean="0"/>
              <a:t>・</a:t>
            </a:r>
            <a:endParaRPr lang="en-US" altLang="ja-JP" dirty="0" smtClean="0"/>
          </a:p>
          <a:p>
            <a:pPr marL="0" indent="0">
              <a:buNone/>
            </a:pPr>
            <a:r>
              <a:rPr lang="ja-JP" altLang="en-US" dirty="0"/>
              <a:t>　</a:t>
            </a:r>
            <a:r>
              <a:rPr lang="ja-JP" altLang="en-US" dirty="0" smtClean="0"/>
              <a:t>政府</a:t>
            </a:r>
            <a:r>
              <a:rPr lang="ja-JP" altLang="en-US" dirty="0"/>
              <a:t>・行政・マスメディア・市民一般の信頼を獲得する。</a:t>
            </a:r>
            <a:endParaRPr lang="en-US" altLang="ja-JP" dirty="0"/>
          </a:p>
          <a:p>
            <a:pPr marL="0" indent="0">
              <a:buNone/>
            </a:pPr>
            <a:r>
              <a:rPr kumimoji="1" lang="ja-JP" altLang="en-US" dirty="0" smtClean="0"/>
              <a:t>⑧国会予算委員会による予算審議に先立って、財政（歳入と歳出）とその背景となる経済の将来についての</a:t>
            </a:r>
            <a:endParaRPr kumimoji="1" lang="en-US" altLang="ja-JP" dirty="0" smtClean="0"/>
          </a:p>
          <a:p>
            <a:pPr marL="0" indent="0">
              <a:buNone/>
            </a:pPr>
            <a:r>
              <a:rPr lang="ja-JP" altLang="en-US" dirty="0"/>
              <a:t>　</a:t>
            </a:r>
            <a:r>
              <a:rPr kumimoji="1" lang="ja-JP" altLang="en-US" dirty="0" smtClean="0"/>
              <a:t>事前予測を行い、</a:t>
            </a:r>
            <a:r>
              <a:rPr lang="ja-JP" altLang="en-US" dirty="0" smtClean="0"/>
              <a:t>財政</a:t>
            </a:r>
            <a:r>
              <a:rPr lang="ja-JP" altLang="en-US" dirty="0"/>
              <a:t>の持続</a:t>
            </a:r>
            <a:r>
              <a:rPr lang="ja-JP" altLang="en-US" dirty="0" smtClean="0"/>
              <a:t>可能性やその背後にある政策・施策などを</a:t>
            </a:r>
            <a:r>
              <a:rPr kumimoji="1" lang="ja-JP" altLang="en-US" dirty="0" smtClean="0"/>
              <a:t>診断し、結果を予算委員会へ提</a:t>
            </a:r>
            <a:endParaRPr kumimoji="1" lang="en-US" altLang="ja-JP" dirty="0" smtClean="0"/>
          </a:p>
          <a:p>
            <a:pPr marL="0" indent="0">
              <a:buNone/>
            </a:pPr>
            <a:r>
              <a:rPr lang="ja-JP" altLang="en-US" dirty="0"/>
              <a:t>　</a:t>
            </a:r>
            <a:r>
              <a:rPr kumimoji="1" lang="ja-JP" altLang="en-US" dirty="0" smtClean="0"/>
              <a:t>出することを主な活動とする。例えば米国の議会予算局（</a:t>
            </a:r>
            <a:r>
              <a:rPr kumimoji="1" lang="en-US" altLang="ja-JP" b="1" dirty="0" smtClean="0">
                <a:latin typeface="+mj-ea"/>
                <a:ea typeface="+mj-ea"/>
              </a:rPr>
              <a:t>IFI</a:t>
            </a:r>
            <a:r>
              <a:rPr kumimoji="1" lang="ja-JP" altLang="en-US" dirty="0" smtClean="0"/>
              <a:t>の一種）は、</a:t>
            </a:r>
            <a:r>
              <a:rPr kumimoji="1" lang="en-US" altLang="ja-JP" dirty="0" smtClean="0"/>
              <a:t>5</a:t>
            </a:r>
            <a:r>
              <a:rPr kumimoji="1" lang="ja-JP" altLang="en-US" dirty="0" smtClean="0"/>
              <a:t>年、</a:t>
            </a:r>
            <a:r>
              <a:rPr kumimoji="1" lang="en-US" altLang="ja-JP" dirty="0" smtClean="0"/>
              <a:t>1</a:t>
            </a:r>
            <a:r>
              <a:rPr lang="ja-JP" altLang="en-US" dirty="0" smtClean="0"/>
              <a:t>０年先は勿論のこと、</a:t>
            </a:r>
            <a:r>
              <a:rPr kumimoji="1" lang="ja-JP" altLang="en-US" dirty="0" smtClean="0"/>
              <a:t>時</a:t>
            </a:r>
            <a:endParaRPr kumimoji="1" lang="en-US" altLang="ja-JP" dirty="0" smtClean="0"/>
          </a:p>
          <a:p>
            <a:pPr marL="0" indent="0">
              <a:buNone/>
            </a:pPr>
            <a:r>
              <a:rPr lang="ja-JP" altLang="en-US" dirty="0"/>
              <a:t>　</a:t>
            </a:r>
            <a:r>
              <a:rPr kumimoji="1" lang="ja-JP" altLang="en-US" dirty="0" smtClean="0"/>
              <a:t>に７５年先まで予測する。多くの場合、主な個別政策（社会</a:t>
            </a:r>
            <a:r>
              <a:rPr lang="ja-JP" altLang="en-US" dirty="0" smtClean="0"/>
              <a:t>保</a:t>
            </a:r>
            <a:r>
              <a:rPr lang="ja-JP" altLang="en-US" dirty="0"/>
              <a:t>険</a:t>
            </a:r>
            <a:r>
              <a:rPr kumimoji="1" lang="ja-JP" altLang="en-US" dirty="0" smtClean="0"/>
              <a:t>、年金、防衛</a:t>
            </a:r>
            <a:r>
              <a:rPr lang="ja-JP" altLang="en-US" dirty="0"/>
              <a:t>政策</a:t>
            </a:r>
            <a:r>
              <a:rPr kumimoji="1" lang="ja-JP" altLang="en-US" dirty="0" smtClean="0"/>
              <a:t>など）について、</a:t>
            </a:r>
            <a:r>
              <a:rPr lang="ja-JP" altLang="en-US" dirty="0" smtClean="0"/>
              <a:t>そ</a:t>
            </a:r>
            <a:r>
              <a:rPr kumimoji="1" lang="ja-JP" altLang="en-US" dirty="0" smtClean="0"/>
              <a:t>の財政</a:t>
            </a:r>
            <a:endParaRPr kumimoji="1" lang="en-US" altLang="ja-JP" dirty="0" smtClean="0"/>
          </a:p>
          <a:p>
            <a:pPr marL="0" indent="0">
              <a:buNone/>
            </a:pPr>
            <a:r>
              <a:rPr lang="ja-JP" altLang="en-US" dirty="0"/>
              <a:t>　</a:t>
            </a:r>
            <a:r>
              <a:rPr kumimoji="1" lang="ja-JP" altLang="en-US" dirty="0" smtClean="0"/>
              <a:t>コストと目標達成の予測を行う。</a:t>
            </a:r>
            <a:endParaRPr kumimoji="1" lang="en-US" altLang="ja-JP" dirty="0" smtClean="0"/>
          </a:p>
          <a:p>
            <a:pPr marL="0" indent="0">
              <a:buNone/>
            </a:pPr>
            <a:r>
              <a:rPr lang="ja-JP" altLang="en-US" dirty="0" smtClean="0"/>
              <a:t>⑨政府の財政政策・財政計画・財政業績の監視・分析を</a:t>
            </a:r>
            <a:r>
              <a:rPr lang="ja-JP" altLang="en-US" dirty="0"/>
              <a:t>行い</a:t>
            </a:r>
            <a:r>
              <a:rPr lang="ja-JP" altLang="en-US" dirty="0" smtClean="0"/>
              <a:t>、国会と国民</a:t>
            </a:r>
            <a:r>
              <a:rPr lang="ja-JP" altLang="en-US" dirty="0"/>
              <a:t>の政策・財政意識</a:t>
            </a:r>
            <a:r>
              <a:rPr lang="ja-JP" altLang="en-US" dirty="0" smtClean="0"/>
              <a:t>、ひいては国民</a:t>
            </a:r>
            <a:endParaRPr lang="en-US" altLang="ja-JP" dirty="0" smtClean="0"/>
          </a:p>
          <a:p>
            <a:pPr marL="0" indent="0">
              <a:buNone/>
            </a:pPr>
            <a:r>
              <a:rPr lang="ja-JP" altLang="en-US" dirty="0"/>
              <a:t>　</a:t>
            </a:r>
            <a:r>
              <a:rPr lang="ja-JP" altLang="en-US" dirty="0" smtClean="0"/>
              <a:t>の政治へ</a:t>
            </a:r>
            <a:r>
              <a:rPr lang="ja-JP" altLang="en-US" dirty="0"/>
              <a:t>の</a:t>
            </a:r>
            <a:r>
              <a:rPr lang="ja-JP" altLang="en-US" dirty="0" smtClean="0"/>
              <a:t>意識</a:t>
            </a:r>
            <a:r>
              <a:rPr lang="ja-JP" altLang="en-US" dirty="0"/>
              <a:t>を高める。</a:t>
            </a:r>
            <a:endParaRPr lang="en-US" altLang="ja-JP" dirty="0"/>
          </a:p>
          <a:p>
            <a:pPr marL="0" indent="0">
              <a:buNone/>
            </a:pPr>
            <a:r>
              <a:rPr kumimoji="1" lang="ja-JP" altLang="en-US" dirty="0" smtClean="0"/>
              <a:t>⑩監視・分析の目的は、公共財政の長期的持続可能性、マクロ経済の中長期安定性の達成である。</a:t>
            </a:r>
            <a:endParaRPr kumimoji="1" lang="en-US" altLang="ja-JP" dirty="0" smtClean="0"/>
          </a:p>
          <a:p>
            <a:pPr marL="0" indent="0" algn="r">
              <a:buNone/>
            </a:pPr>
            <a:r>
              <a:rPr lang="ja-JP" altLang="en-US" dirty="0" smtClean="0"/>
              <a:t>（上野</a:t>
            </a:r>
            <a:r>
              <a:rPr lang="en-US" altLang="ja-JP" dirty="0" smtClean="0"/>
              <a:t>2015b, </a:t>
            </a:r>
            <a:r>
              <a:rPr lang="ja-JP" altLang="en-US" dirty="0" smtClean="0"/>
              <a:t>一部変更）</a:t>
            </a:r>
            <a:endParaRPr kumimoji="1" lang="en-US" altLang="ja-JP" dirty="0" smtClean="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sp>
        <p:nvSpPr>
          <p:cNvPr id="4" name="正方形/長方形 3"/>
          <p:cNvSpPr/>
          <p:nvPr/>
        </p:nvSpPr>
        <p:spPr>
          <a:xfrm>
            <a:off x="838200" y="358815"/>
            <a:ext cx="10515600" cy="4514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スライド番号プレースホルダー 4"/>
          <p:cNvSpPr>
            <a:spLocks noGrp="1"/>
          </p:cNvSpPr>
          <p:nvPr>
            <p:ph type="sldNum" sz="quarter" idx="12"/>
          </p:nvPr>
        </p:nvSpPr>
        <p:spPr/>
        <p:txBody>
          <a:bodyPr/>
          <a:lstStyle/>
          <a:p>
            <a:fld id="{88B06F6F-DB87-47E3-8053-E0F073396F1C}" type="slidenum">
              <a:rPr kumimoji="1" lang="ja-JP" altLang="en-US" smtClean="0">
                <a:solidFill>
                  <a:schemeClr val="tx1"/>
                </a:solidFill>
              </a:rPr>
              <a:t>8</a:t>
            </a:fld>
            <a:endParaRPr kumimoji="1" lang="ja-JP" altLang="en-US">
              <a:solidFill>
                <a:schemeClr val="tx1"/>
              </a:solidFill>
            </a:endParaRPr>
          </a:p>
        </p:txBody>
      </p:sp>
    </p:spTree>
    <p:extLst>
      <p:ext uri="{BB962C8B-B14F-4D97-AF65-F5344CB8AC3E}">
        <p14:creationId xmlns:p14="http://schemas.microsoft.com/office/powerpoint/2010/main" val="4127926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9086" y="355719"/>
            <a:ext cx="10515600" cy="560161"/>
          </a:xfrm>
        </p:spPr>
        <p:txBody>
          <a:bodyPr>
            <a:normAutofit fontScale="90000"/>
          </a:bodyPr>
          <a:lstStyle/>
          <a:p>
            <a:pPr algn="ctr"/>
            <a:r>
              <a:rPr lang="en-US" altLang="ja-JP" sz="5400" dirty="0" smtClean="0"/>
              <a:t/>
            </a:r>
            <a:br>
              <a:rPr lang="en-US" altLang="ja-JP" sz="5400" dirty="0" smtClean="0"/>
            </a:br>
            <a:r>
              <a:rPr lang="en-US" altLang="ja-JP" sz="5400" dirty="0" smtClean="0"/>
              <a:t>D. IFI</a:t>
            </a:r>
            <a:r>
              <a:rPr lang="ja-JP" altLang="en-US" dirty="0"/>
              <a:t>の活動</a:t>
            </a:r>
            <a:r>
              <a:rPr lang="ja-JP" altLang="en-US" dirty="0" smtClean="0"/>
              <a:t>内容（</a:t>
            </a:r>
            <a:r>
              <a:rPr lang="en-US" altLang="ja-JP" dirty="0" smtClean="0"/>
              <a:t>1</a:t>
            </a:r>
            <a:r>
              <a:rPr lang="ja-JP" altLang="en-US" dirty="0" smtClean="0"/>
              <a:t>）</a:t>
            </a:r>
            <a:r>
              <a:rPr lang="en-US" altLang="ja-JP" dirty="0" smtClean="0"/>
              <a:t/>
            </a:r>
            <a:br>
              <a:rPr lang="en-US" altLang="ja-JP" dirty="0" smtClean="0"/>
            </a:br>
            <a:endParaRPr kumimoji="1" lang="ja-JP" altLang="en-US" dirty="0"/>
          </a:p>
        </p:txBody>
      </p:sp>
      <p:sp>
        <p:nvSpPr>
          <p:cNvPr id="3" name="コンテンツ プレースホルダー 2"/>
          <p:cNvSpPr>
            <a:spLocks noGrp="1"/>
          </p:cNvSpPr>
          <p:nvPr>
            <p:ph idx="1"/>
          </p:nvPr>
        </p:nvSpPr>
        <p:spPr>
          <a:xfrm>
            <a:off x="849086" y="1045027"/>
            <a:ext cx="10515600" cy="5399315"/>
          </a:xfrm>
        </p:spPr>
        <p:txBody>
          <a:bodyPr>
            <a:normAutofit fontScale="70000" lnSpcReduction="20000"/>
          </a:bodyPr>
          <a:lstStyle/>
          <a:p>
            <a:pPr marL="0" indent="0">
              <a:buNone/>
            </a:pPr>
            <a:r>
              <a:rPr lang="ja-JP" altLang="en-US" sz="3100" dirty="0" smtClean="0"/>
              <a:t>①ＩＦＩによる予算分析・評価と</a:t>
            </a:r>
            <a:r>
              <a:rPr lang="ja-JP" altLang="en-US" sz="3100" dirty="0"/>
              <a:t>は、内閣より提案されてきた政策・予算案に関して</a:t>
            </a:r>
            <a:r>
              <a:rPr lang="ja-JP" altLang="en-US" sz="3100" dirty="0" smtClean="0"/>
              <a:t>、</a:t>
            </a:r>
            <a:endParaRPr lang="en-US" altLang="ja-JP" sz="3100" dirty="0" smtClean="0"/>
          </a:p>
          <a:p>
            <a:pPr marL="0" indent="0">
              <a:buNone/>
            </a:pPr>
            <a:r>
              <a:rPr lang="ja-JP" altLang="en-US" sz="3100" dirty="0" smtClean="0"/>
              <a:t>　（</a:t>
            </a:r>
            <a:r>
              <a:rPr lang="en-US" altLang="ja-JP" sz="3100" dirty="0" err="1" smtClean="0"/>
              <a:t>i</a:t>
            </a:r>
            <a:r>
              <a:rPr lang="ja-JP" altLang="en-US" sz="3100" dirty="0" smtClean="0"/>
              <a:t>）財政収入予測と必要財政支出予測の根拠となる経済予測（３、５、１０、１５、最長</a:t>
            </a:r>
            <a:r>
              <a:rPr lang="en-US" altLang="ja-JP" sz="3100" dirty="0" smtClean="0"/>
              <a:t>75</a:t>
            </a:r>
          </a:p>
          <a:p>
            <a:pPr marL="0" indent="0">
              <a:buNone/>
            </a:pPr>
            <a:r>
              <a:rPr lang="ja-JP" altLang="en-US" sz="3100" dirty="0"/>
              <a:t>　</a:t>
            </a:r>
            <a:r>
              <a:rPr lang="ja-JP" altLang="en-US" sz="3100" dirty="0" smtClean="0"/>
              <a:t>　　年）を行い、中長期に経済安定が保てるかどうかを評価すること、</a:t>
            </a:r>
            <a:endParaRPr lang="en-US" altLang="ja-JP" sz="3100" dirty="0" smtClean="0"/>
          </a:p>
          <a:p>
            <a:pPr marL="0" indent="0">
              <a:buNone/>
            </a:pPr>
            <a:r>
              <a:rPr lang="ja-JP" altLang="en-US" sz="3100" dirty="0"/>
              <a:t>　</a:t>
            </a:r>
            <a:r>
              <a:rPr lang="ja-JP" altLang="en-US" sz="3100" dirty="0" smtClean="0"/>
              <a:t>（</a:t>
            </a:r>
            <a:r>
              <a:rPr lang="en-US" altLang="ja-JP" sz="3100" dirty="0" smtClean="0"/>
              <a:t>ii</a:t>
            </a:r>
            <a:r>
              <a:rPr lang="ja-JP" altLang="en-US" sz="3100" dirty="0" smtClean="0"/>
              <a:t>）経済予測に基づき、将来（３，５，１０，１５、時</a:t>
            </a:r>
            <a:r>
              <a:rPr lang="ja-JP" altLang="en-US" sz="3100" dirty="0"/>
              <a:t>に</a:t>
            </a:r>
            <a:r>
              <a:rPr lang="ja-JP" altLang="en-US" sz="3100" dirty="0" smtClean="0"/>
              <a:t>は最長７５年後）の財政全体を</a:t>
            </a:r>
            <a:endParaRPr lang="en-US" altLang="ja-JP" sz="3100" dirty="0" smtClean="0"/>
          </a:p>
          <a:p>
            <a:pPr marL="0" indent="0">
              <a:buNone/>
            </a:pPr>
            <a:r>
              <a:rPr lang="ja-JP" altLang="en-US" sz="3100" dirty="0"/>
              <a:t>　</a:t>
            </a:r>
            <a:r>
              <a:rPr lang="ja-JP" altLang="en-US" sz="3100" dirty="0" smtClean="0"/>
              <a:t>　　予測</a:t>
            </a:r>
            <a:r>
              <a:rPr lang="ja-JP" altLang="en-US" sz="3100" dirty="0"/>
              <a:t>し、</a:t>
            </a:r>
            <a:r>
              <a:rPr lang="ja-JP" altLang="en-US" sz="3100" dirty="0" smtClean="0"/>
              <a:t>財政全体が持続可能かどうかを評価すること、</a:t>
            </a:r>
            <a:endParaRPr lang="en-US" altLang="ja-JP" sz="3100" dirty="0"/>
          </a:p>
          <a:p>
            <a:pPr marL="0" indent="0">
              <a:buNone/>
            </a:pPr>
            <a:r>
              <a:rPr lang="ja-JP" altLang="en-US" sz="3100" dirty="0" smtClean="0"/>
              <a:t>　（</a:t>
            </a:r>
            <a:r>
              <a:rPr lang="en-US" altLang="ja-JP" sz="3100" dirty="0" smtClean="0"/>
              <a:t>iii</a:t>
            </a:r>
            <a:r>
              <a:rPr lang="ja-JP" altLang="en-US" sz="3100" dirty="0" smtClean="0"/>
              <a:t>）</a:t>
            </a:r>
            <a:r>
              <a:rPr lang="ja-JP" altLang="en-US" sz="3100" dirty="0"/>
              <a:t>通常は、提案されてきた個別政策のうち</a:t>
            </a:r>
            <a:r>
              <a:rPr lang="ja-JP" altLang="en-US" sz="3100" dirty="0" smtClean="0"/>
              <a:t>主な</a:t>
            </a:r>
            <a:r>
              <a:rPr lang="ja-JP" altLang="en-US" sz="3100" dirty="0"/>
              <a:t>ものについて</a:t>
            </a:r>
            <a:r>
              <a:rPr lang="ja-JP" altLang="en-US" sz="3100" dirty="0" smtClean="0"/>
              <a:t>、それが</a:t>
            </a:r>
            <a:r>
              <a:rPr lang="ja-JP" altLang="en-US" sz="3100" dirty="0" err="1" smtClean="0"/>
              <a:t>もたら</a:t>
            </a:r>
            <a:endParaRPr lang="en-US" altLang="ja-JP" sz="3100" dirty="0" smtClean="0"/>
          </a:p>
          <a:p>
            <a:pPr marL="0" indent="0">
              <a:buNone/>
            </a:pPr>
            <a:r>
              <a:rPr lang="ja-JP" altLang="en-US" sz="3100" dirty="0" smtClean="0"/>
              <a:t>　　　</a:t>
            </a:r>
            <a:r>
              <a:rPr lang="ja-JP" altLang="en-US" sz="3100" dirty="0" err="1" smtClean="0"/>
              <a:t>す</a:t>
            </a:r>
            <a:r>
              <a:rPr lang="ja-JP" altLang="en-US" sz="3100" dirty="0"/>
              <a:t>財政的コストを今後１０年（時には７５年）にわたって予測し</a:t>
            </a:r>
            <a:r>
              <a:rPr lang="ja-JP" altLang="en-US" sz="3100" dirty="0" smtClean="0"/>
              <a:t>、それの財政</a:t>
            </a:r>
            <a:endParaRPr lang="en-US" altLang="ja-JP" sz="3100" dirty="0" smtClean="0"/>
          </a:p>
          <a:p>
            <a:pPr marL="0" indent="0">
              <a:buNone/>
            </a:pPr>
            <a:r>
              <a:rPr lang="ja-JP" altLang="en-US" sz="3100" dirty="0"/>
              <a:t>　</a:t>
            </a:r>
            <a:r>
              <a:rPr lang="ja-JP" altLang="en-US" sz="3100" dirty="0" smtClean="0"/>
              <a:t>　　</a:t>
            </a:r>
            <a:r>
              <a:rPr lang="ja-JP" altLang="en-US" sz="3100" dirty="0" err="1" smtClean="0"/>
              <a:t>へ</a:t>
            </a:r>
            <a:r>
              <a:rPr lang="ja-JP" altLang="en-US" sz="3100" dirty="0" err="1"/>
              <a:t>の</a:t>
            </a:r>
            <a:r>
              <a:rPr lang="ja-JP" altLang="en-US" sz="3100" dirty="0"/>
              <a:t>インパクトを予測</a:t>
            </a:r>
            <a:r>
              <a:rPr lang="ja-JP" altLang="en-US" sz="3100" dirty="0" smtClean="0"/>
              <a:t>すること、</a:t>
            </a:r>
            <a:endParaRPr lang="en-US" altLang="ja-JP" sz="3100" dirty="0" smtClean="0"/>
          </a:p>
          <a:p>
            <a:pPr marL="0" indent="0">
              <a:buNone/>
            </a:pPr>
            <a:r>
              <a:rPr lang="ja-JP" altLang="en-US" sz="3100" dirty="0" smtClean="0"/>
              <a:t>　（</a:t>
            </a:r>
            <a:r>
              <a:rPr lang="en-US" altLang="ja-JP" sz="3100" dirty="0" smtClean="0"/>
              <a:t>iv</a:t>
            </a:r>
            <a:r>
              <a:rPr lang="ja-JP" altLang="en-US" sz="3100" dirty="0" smtClean="0"/>
              <a:t>）</a:t>
            </a:r>
            <a:r>
              <a:rPr lang="ja-JP" altLang="en-US" sz="3100" dirty="0"/>
              <a:t>主</a:t>
            </a:r>
            <a:r>
              <a:rPr lang="ja-JP" altLang="en-US" sz="3100" dirty="0" smtClean="0"/>
              <a:t>な個別政策</a:t>
            </a:r>
            <a:r>
              <a:rPr lang="ja-JP" altLang="en-US" sz="3100" dirty="0"/>
              <a:t>につき、解決しよう</a:t>
            </a:r>
            <a:r>
              <a:rPr lang="ja-JP" altLang="en-US" sz="3100" dirty="0" smtClean="0"/>
              <a:t>として</a:t>
            </a:r>
            <a:r>
              <a:rPr lang="ja-JP" altLang="en-US" sz="3100" dirty="0"/>
              <a:t>いる課題を検討し、</a:t>
            </a:r>
            <a:r>
              <a:rPr lang="ja-JP" altLang="en-US" sz="3100" dirty="0" smtClean="0"/>
              <a:t>提案</a:t>
            </a:r>
            <a:r>
              <a:rPr lang="ja-JP" altLang="en-US" sz="3100" dirty="0"/>
              <a:t>された政策・</a:t>
            </a:r>
            <a:r>
              <a:rPr lang="ja-JP" altLang="en-US" sz="3100" dirty="0" smtClean="0"/>
              <a:t>予</a:t>
            </a:r>
            <a:endParaRPr lang="en-US" altLang="ja-JP" sz="3100" dirty="0" smtClean="0"/>
          </a:p>
          <a:p>
            <a:pPr marL="0" indent="0">
              <a:buNone/>
            </a:pPr>
            <a:r>
              <a:rPr lang="ja-JP" altLang="en-US" sz="3100" dirty="0"/>
              <a:t>　</a:t>
            </a:r>
            <a:r>
              <a:rPr lang="ja-JP" altLang="en-US" sz="3100" dirty="0" smtClean="0"/>
              <a:t>　　算案</a:t>
            </a:r>
            <a:r>
              <a:rPr lang="ja-JP" altLang="en-US" sz="3100" dirty="0"/>
              <a:t>がその課題の解決に</a:t>
            </a:r>
            <a:r>
              <a:rPr lang="ja-JP" altLang="en-US" sz="3100" dirty="0" smtClean="0"/>
              <a:t>適切</a:t>
            </a:r>
            <a:r>
              <a:rPr lang="ja-JP" altLang="en-US" sz="3100" dirty="0"/>
              <a:t>であるかどうかを検討し、必要なら他の</a:t>
            </a:r>
            <a:r>
              <a:rPr lang="ja-JP" altLang="en-US" sz="3100" dirty="0" smtClean="0"/>
              <a:t>代替案</a:t>
            </a:r>
            <a:endParaRPr lang="en-US" altLang="ja-JP" sz="3100" dirty="0" smtClean="0"/>
          </a:p>
          <a:p>
            <a:pPr marL="0" indent="0">
              <a:buNone/>
            </a:pPr>
            <a:r>
              <a:rPr lang="ja-JP" altLang="en-US" sz="3100" dirty="0"/>
              <a:t>　</a:t>
            </a:r>
            <a:r>
              <a:rPr lang="ja-JP" altLang="en-US" sz="3100" dirty="0" smtClean="0"/>
              <a:t>　　を提言</a:t>
            </a:r>
            <a:r>
              <a:rPr lang="ja-JP" altLang="en-US" sz="3100" dirty="0"/>
              <a:t>・検討し、</a:t>
            </a:r>
            <a:r>
              <a:rPr lang="ja-JP" altLang="en-US" sz="3100" dirty="0" smtClean="0"/>
              <a:t>これらの</a:t>
            </a:r>
            <a:r>
              <a:rPr lang="ja-JP" altLang="en-US" sz="3100" dirty="0"/>
              <a:t>政策が実施されたならば、どのような結果（産出と</a:t>
            </a:r>
            <a:r>
              <a:rPr lang="ja-JP" altLang="en-US" sz="3100" dirty="0" smtClean="0"/>
              <a:t>成</a:t>
            </a:r>
            <a:endParaRPr lang="en-US" altLang="ja-JP" sz="3100" dirty="0" smtClean="0"/>
          </a:p>
          <a:p>
            <a:pPr marL="0" indent="0">
              <a:buNone/>
            </a:pPr>
            <a:r>
              <a:rPr lang="ja-JP" altLang="en-US" sz="3100" dirty="0"/>
              <a:t>　</a:t>
            </a:r>
            <a:r>
              <a:rPr lang="ja-JP" altLang="en-US" sz="3100" dirty="0" smtClean="0"/>
              <a:t>　　果</a:t>
            </a:r>
            <a:r>
              <a:rPr lang="ja-JP" altLang="en-US" sz="3100" dirty="0"/>
              <a:t>）</a:t>
            </a:r>
            <a:r>
              <a:rPr lang="ja-JP" altLang="en-US" sz="3100" dirty="0" smtClean="0"/>
              <a:t>になる</a:t>
            </a:r>
            <a:r>
              <a:rPr lang="ja-JP" altLang="en-US" sz="3100" dirty="0"/>
              <a:t>か</a:t>
            </a:r>
            <a:r>
              <a:rPr lang="ja-JP" altLang="en-US" sz="3100" dirty="0" smtClean="0"/>
              <a:t>を予測</a:t>
            </a:r>
            <a:r>
              <a:rPr lang="ja-JP" altLang="en-US" sz="3100" dirty="0"/>
              <a:t>することである</a:t>
            </a:r>
            <a:r>
              <a:rPr lang="ja-JP" altLang="en-US" sz="3100" dirty="0" smtClean="0"/>
              <a:t>。</a:t>
            </a:r>
            <a:endParaRPr lang="en-US" altLang="ja-JP" sz="3100" dirty="0" smtClean="0"/>
          </a:p>
          <a:p>
            <a:pPr marL="0" indent="0">
              <a:buNone/>
            </a:pPr>
            <a:r>
              <a:rPr lang="ja-JP" altLang="en-US" sz="3100" dirty="0"/>
              <a:t>　</a:t>
            </a:r>
            <a:r>
              <a:rPr lang="ja-JP" altLang="en-US" sz="3100" dirty="0" smtClean="0"/>
              <a:t>（</a:t>
            </a:r>
            <a:r>
              <a:rPr lang="en-US" altLang="ja-JP" sz="3100" dirty="0" smtClean="0"/>
              <a:t>v</a:t>
            </a:r>
            <a:r>
              <a:rPr lang="ja-JP" altLang="en-US" sz="3100" dirty="0" smtClean="0"/>
              <a:t>）分析・評価の</a:t>
            </a:r>
            <a:r>
              <a:rPr lang="ja-JP" altLang="en-US" sz="3100" dirty="0"/>
              <a:t>主な視点は、その政策・予算が</a:t>
            </a:r>
            <a:r>
              <a:rPr lang="ja-JP" altLang="en-US" sz="3100" dirty="0" smtClean="0"/>
              <a:t>実施された場合と</a:t>
            </a:r>
            <a:r>
              <a:rPr lang="ja-JP" altLang="en-US" sz="3100" dirty="0"/>
              <a:t>、実施</a:t>
            </a:r>
            <a:r>
              <a:rPr lang="ja-JP" altLang="en-US" sz="3100" dirty="0" smtClean="0"/>
              <a:t>されな</a:t>
            </a:r>
            <a:endParaRPr lang="en-US" altLang="ja-JP" sz="3100" dirty="0" smtClean="0"/>
          </a:p>
          <a:p>
            <a:pPr marL="0" indent="0">
              <a:buNone/>
            </a:pPr>
            <a:r>
              <a:rPr lang="ja-JP" altLang="en-US" sz="3100" dirty="0"/>
              <a:t>　</a:t>
            </a:r>
            <a:r>
              <a:rPr lang="ja-JP" altLang="en-US" sz="3100" dirty="0" smtClean="0"/>
              <a:t>　　かった場合</a:t>
            </a:r>
            <a:r>
              <a:rPr lang="ja-JP" altLang="en-US" sz="3100" dirty="0"/>
              <a:t>に</a:t>
            </a:r>
            <a:r>
              <a:rPr lang="ja-JP" altLang="en-US" sz="3100" dirty="0" smtClean="0"/>
              <a:t>わけて</a:t>
            </a:r>
            <a:r>
              <a:rPr lang="ja-JP" altLang="en-US" sz="3100" dirty="0"/>
              <a:t>、それぞれの結果を将来</a:t>
            </a:r>
            <a:r>
              <a:rPr lang="ja-JP" altLang="en-US" sz="3100" dirty="0" smtClean="0"/>
              <a:t>予測</a:t>
            </a:r>
            <a:r>
              <a:rPr lang="ja-JP" altLang="en-US" sz="3100" dirty="0"/>
              <a:t>し</a:t>
            </a:r>
            <a:r>
              <a:rPr lang="ja-JP" altLang="en-US" sz="3100" dirty="0" smtClean="0"/>
              <a:t>、その差を比較することで</a:t>
            </a:r>
            <a:r>
              <a:rPr lang="ja-JP" altLang="en-US" sz="3100" dirty="0"/>
              <a:t>ある</a:t>
            </a:r>
            <a:r>
              <a:rPr lang="ja-JP" altLang="en-US" sz="3100" dirty="0" smtClean="0"/>
              <a:t>。</a:t>
            </a:r>
            <a:endParaRPr lang="en-US" altLang="ja-JP" sz="3100"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88B06F6F-DB87-47E3-8053-E0F073396F1C}" type="slidenum">
              <a:rPr kumimoji="1" lang="ja-JP" altLang="en-US" smtClean="0">
                <a:solidFill>
                  <a:schemeClr val="tx1"/>
                </a:solidFill>
              </a:rPr>
              <a:t>9</a:t>
            </a:fld>
            <a:endParaRPr kumimoji="1" lang="ja-JP" altLang="en-US">
              <a:solidFill>
                <a:schemeClr val="tx1"/>
              </a:solidFill>
            </a:endParaRPr>
          </a:p>
        </p:txBody>
      </p:sp>
      <p:sp>
        <p:nvSpPr>
          <p:cNvPr id="5" name="正方形/長方形 4"/>
          <p:cNvSpPr/>
          <p:nvPr/>
        </p:nvSpPr>
        <p:spPr>
          <a:xfrm>
            <a:off x="838200" y="381000"/>
            <a:ext cx="10515600" cy="5225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7732831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4072</TotalTime>
  <Words>1736</Words>
  <Application>Microsoft Office PowerPoint</Application>
  <PresentationFormat>ワイド画面</PresentationFormat>
  <Paragraphs>395</Paragraphs>
  <Slides>25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33" baseType="lpstr">
      <vt:lpstr>ＭＳ Ｐゴシック</vt:lpstr>
      <vt:lpstr>ＭＳ Ｐゴシック 見出し</vt:lpstr>
      <vt:lpstr>新細明體</vt:lpstr>
      <vt:lpstr>Arial</vt:lpstr>
      <vt:lpstr>Calibri</vt:lpstr>
      <vt:lpstr>Calibri Light</vt:lpstr>
      <vt:lpstr>Office テーマ</vt:lpstr>
      <vt:lpstr>文書</vt:lpstr>
      <vt:lpstr>独立財政機関（IFI）の国会付置提案： 日本の赤字財政問題の解決のために （注）　IFI ≡Independent Fiscal Institution</vt:lpstr>
      <vt:lpstr>A. 日本の国家財政問題とその原因→IFIの必要性</vt:lpstr>
      <vt:lpstr>A.日本の国家財政問題とその原因→IFIの必要性(つづき)： 日本における経済の楽観的見通しと実績</vt:lpstr>
      <vt:lpstr>A.日本の国家財政問題とその原因→IFIの必要性(つづき)</vt:lpstr>
      <vt:lpstr>  B. なぜ国会に付置するのか？ （１）一般的理由  </vt:lpstr>
      <vt:lpstr> B. なぜ国会に付置するのか？ （２）日本における理由 </vt:lpstr>
      <vt:lpstr>Ｃ. 独立財政機関（IFI）の目的と機能（１）</vt:lpstr>
      <vt:lpstr>C. 独立財政機関の目的と機能（２）</vt:lpstr>
      <vt:lpstr> D. IFIの活動内容（1） </vt:lpstr>
      <vt:lpstr>D. IFIの活動内容　（2）</vt:lpstr>
      <vt:lpstr>D. IFIの活動内容（３）</vt:lpstr>
      <vt:lpstr>E. 既設の独立財政機関（IFI）の事例：</vt:lpstr>
      <vt:lpstr>F. 代表例：米国の議会予算局≡CBO（Congressional Budget Office) （１）議会予算局の組織構成（年度不明）</vt:lpstr>
      <vt:lpstr>F. 代表例：米国の議会予算局≡CBO（Congressional Budget Office) （2）議会予算局の基本機能（年度不明）</vt:lpstr>
      <vt:lpstr>G.分科会のIFI提言案：議論のための叩き台 A.提言、B.目的</vt:lpstr>
      <vt:lpstr>G.分科会のIFI提言案：議論のための叩き台 C.活動内容（機能）</vt:lpstr>
      <vt:lpstr>G.分科会のIFI提言案：議論のための叩き台 C.活動内容（機能）の続き</vt:lpstr>
      <vt:lpstr>G.分科会のIFI提言案：議論のための叩き台 C.活動内容（機能）の続き</vt:lpstr>
      <vt:lpstr>G.分科会のIFI提言案：議論のための叩き台 C.活動内容（機能）の続き</vt:lpstr>
      <vt:lpstr>G.分科会のIFI提言案：議論のための叩き台 D.組織、スタッフ、及び主機能</vt:lpstr>
      <vt:lpstr>H.  IFIと、関連する会計検査院との関係図</vt:lpstr>
      <vt:lpstr>I．IFIと、評価法(2001)による政策評価との関係</vt:lpstr>
      <vt:lpstr>J．IFIと、衆・参議院の行政監視委員会の関係</vt:lpstr>
      <vt:lpstr>K. 期待できる成果</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立法府の分析・評価機能の強化に関する勉強会：</dc:title>
  <dc:creator>上野 宏</dc:creator>
  <cp:lastModifiedBy>MakikoUeno</cp:lastModifiedBy>
  <cp:revision>305</cp:revision>
  <cp:lastPrinted>2018-06-13T16:03:51Z</cp:lastPrinted>
  <dcterms:created xsi:type="dcterms:W3CDTF">2018-05-03T16:30:05Z</dcterms:created>
  <dcterms:modified xsi:type="dcterms:W3CDTF">2018-06-28T04:47:05Z</dcterms:modified>
  <cp:contentStatus/>
</cp:coreProperties>
</file>